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47"/>
  </p:notesMasterIdLst>
  <p:handoutMasterIdLst>
    <p:handoutMasterId r:id="rId48"/>
  </p:handoutMasterIdLst>
  <p:sldIdLst>
    <p:sldId id="2740" r:id="rId2"/>
    <p:sldId id="2664" r:id="rId3"/>
    <p:sldId id="2697" r:id="rId4"/>
    <p:sldId id="2847" r:id="rId5"/>
    <p:sldId id="2843" r:id="rId6"/>
    <p:sldId id="2854" r:id="rId7"/>
    <p:sldId id="2855" r:id="rId8"/>
    <p:sldId id="2871" r:id="rId9"/>
    <p:sldId id="2856" r:id="rId10"/>
    <p:sldId id="2857" r:id="rId11"/>
    <p:sldId id="2845" r:id="rId12"/>
    <p:sldId id="2850" r:id="rId13"/>
    <p:sldId id="2852" r:id="rId14"/>
    <p:sldId id="2875" r:id="rId15"/>
    <p:sldId id="2859" r:id="rId16"/>
    <p:sldId id="2849" r:id="rId17"/>
    <p:sldId id="2979" r:id="rId18"/>
    <p:sldId id="2407" r:id="rId19"/>
    <p:sldId id="2587" r:id="rId20"/>
    <p:sldId id="2718" r:id="rId21"/>
    <p:sldId id="1965" r:id="rId22"/>
    <p:sldId id="2746" r:id="rId23"/>
    <p:sldId id="1967" r:id="rId24"/>
    <p:sldId id="2023" r:id="rId25"/>
    <p:sldId id="2861" r:id="rId26"/>
    <p:sldId id="2862" r:id="rId27"/>
    <p:sldId id="2411" r:id="rId28"/>
    <p:sldId id="2689" r:id="rId29"/>
    <p:sldId id="2878" r:id="rId30"/>
    <p:sldId id="2858" r:id="rId31"/>
    <p:sldId id="2879" r:id="rId32"/>
    <p:sldId id="2880" r:id="rId33"/>
    <p:sldId id="2048" r:id="rId34"/>
    <p:sldId id="2786" r:id="rId35"/>
    <p:sldId id="2614" r:id="rId36"/>
    <p:sldId id="2788" r:id="rId37"/>
    <p:sldId id="2602" r:id="rId38"/>
    <p:sldId id="2882" r:id="rId39"/>
    <p:sldId id="2944" r:id="rId40"/>
    <p:sldId id="2883" r:id="rId41"/>
    <p:sldId id="2915" r:id="rId42"/>
    <p:sldId id="2870" r:id="rId43"/>
    <p:sldId id="2054" r:id="rId44"/>
    <p:sldId id="2052" r:id="rId45"/>
    <p:sldId id="288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440"/>
    <a:srgbClr val="2C895B"/>
    <a:srgbClr val="F3753F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2"/>
    <p:restoredTop sz="96275"/>
  </p:normalViewPr>
  <p:slideViewPr>
    <p:cSldViewPr snapToGrid="0" snapToObjects="1">
      <p:cViewPr varScale="1">
        <p:scale>
          <a:sx n="236" d="100"/>
          <a:sy n="236" d="100"/>
        </p:scale>
        <p:origin x="248" y="30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11/21/22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11/21/22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32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31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30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21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52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06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47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18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CCDD2E-4838-27CC-8370-A79B816D1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90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3" Type="http://schemas.openxmlformats.org/officeDocument/2006/relationships/tags" Target="../tags/tag6.xml"/><Relationship Id="rId21" Type="http://schemas.openxmlformats.org/officeDocument/2006/relationships/tags" Target="../tags/tag24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tags" Target="../tags/tag23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notesSlide" Target="../notesSlides/notesSlide8.xml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slideLayout" Target="../slideLayouts/slideLayout14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5" Type="http://schemas.openxmlformats.org/officeDocument/2006/relationships/tags" Target="../tags/tag35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>
                <a:solidFill>
                  <a:schemeClr val="bg1"/>
                </a:solidFill>
              </a:rPr>
              <a:t>Version 1.09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22727E5-5B15-724E-826E-36ABEDEC895F}"/>
              </a:ext>
            </a:extLst>
          </p:cNvPr>
          <p:cNvSpPr txBox="1">
            <a:spLocks/>
          </p:cNvSpPr>
          <p:nvPr/>
        </p:nvSpPr>
        <p:spPr>
          <a:xfrm>
            <a:off x="3519883" y="2226179"/>
            <a:ext cx="451678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13 – November 1, 2022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3519883" y="1427672"/>
            <a:ext cx="4135559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Aarch32 Assembly – Part 1</a:t>
            </a:r>
          </a:p>
        </p:txBody>
      </p:sp>
    </p:spTree>
    <p:extLst>
      <p:ext uri="{BB962C8B-B14F-4D97-AF65-F5344CB8AC3E}">
        <p14:creationId xmlns:p14="http://schemas.microsoft.com/office/powerpoint/2010/main" val="15417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32E2-C186-A00A-2E74-D09F279C2F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5168" y="794359"/>
            <a:ext cx="11237113" cy="165359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Repeat the series of instructions in a loop means </a:t>
            </a:r>
            <a:r>
              <a:rPr lang="en-US" sz="2400" dirty="0">
                <a:solidFill>
                  <a:srgbClr val="F37440"/>
                </a:solidFill>
              </a:rPr>
              <a:t>altering the flow of execution</a:t>
            </a:r>
          </a:p>
          <a:p>
            <a:r>
              <a:rPr lang="en-US" sz="2400" dirty="0"/>
              <a:t>This is used with if statements and loops</a:t>
            </a:r>
          </a:p>
          <a:p>
            <a:r>
              <a:rPr lang="en-US" sz="2400" dirty="0"/>
              <a:t>Below is an </a:t>
            </a:r>
            <a:r>
              <a:rPr lang="en-US" sz="2400" dirty="0">
                <a:solidFill>
                  <a:srgbClr val="FF0000"/>
                </a:solidFill>
              </a:rPr>
              <a:t>infinite</a:t>
            </a:r>
            <a:r>
              <a:rPr lang="en-US" sz="2400" dirty="0"/>
              <a:t> loop (</a:t>
            </a:r>
            <a:r>
              <a:rPr lang="en-US" sz="2400" dirty="0" err="1"/>
              <a:t>br</a:t>
            </a:r>
            <a:r>
              <a:rPr lang="en-US" sz="2400" dirty="0"/>
              <a:t> instruction: unconditional branch: "</a:t>
            </a:r>
            <a:r>
              <a:rPr lang="en-US" sz="2400" dirty="0" err="1"/>
              <a:t>goto</a:t>
            </a:r>
            <a:r>
              <a:rPr lang="en-US" sz="2400" dirty="0"/>
              <a:t>"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EDA57-27DF-FEC4-836C-33BEC78D7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Execution: Looping in the Execution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48B-CB43-D209-BF96-59DFC6978FB5}"/>
              </a:ext>
            </a:extLst>
          </p:cNvPr>
          <p:cNvSpPr txBox="1"/>
          <p:nvPr/>
        </p:nvSpPr>
        <p:spPr>
          <a:xfrm>
            <a:off x="3768669" y="3218073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r0, r1, 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57C3-460E-119D-7BC5-7C146C5D5FB3}"/>
              </a:ext>
            </a:extLst>
          </p:cNvPr>
          <p:cNvSpPr txBox="1"/>
          <p:nvPr/>
        </p:nvSpPr>
        <p:spPr>
          <a:xfrm>
            <a:off x="3768669" y="3823512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add r0, r0, r0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213A-2B25-94BC-EF9C-BFB6FFC56DA5}"/>
              </a:ext>
            </a:extLst>
          </p:cNvPr>
          <p:cNvSpPr txBox="1"/>
          <p:nvPr/>
        </p:nvSpPr>
        <p:spPr>
          <a:xfrm>
            <a:off x="3768669" y="4333103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add r0, r0, r0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9BEF-A0B7-2768-E053-A4A4A2DF47DB}"/>
              </a:ext>
            </a:extLst>
          </p:cNvPr>
          <p:cNvSpPr txBox="1"/>
          <p:nvPr/>
        </p:nvSpPr>
        <p:spPr>
          <a:xfrm>
            <a:off x="3768669" y="4877599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sub r1, r0, 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8A92-2691-0FB9-A199-5FEB4DF5D727}"/>
              </a:ext>
            </a:extLst>
          </p:cNvPr>
          <p:cNvSpPr txBox="1"/>
          <p:nvPr/>
        </p:nvSpPr>
        <p:spPr>
          <a:xfrm>
            <a:off x="9194337" y="3218074"/>
            <a:ext cx="273343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4 r1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F458-F76F-52DD-2B5A-1A6465B6AF95}"/>
              </a:ext>
            </a:extLst>
          </p:cNvPr>
          <p:cNvSpPr txBox="1"/>
          <p:nvPr/>
        </p:nvSpPr>
        <p:spPr>
          <a:xfrm>
            <a:off x="9194337" y="2637168"/>
            <a:ext cx="273343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 r1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92D5-184F-4FDC-8D80-CD1833287855}"/>
              </a:ext>
            </a:extLst>
          </p:cNvPr>
          <p:cNvSpPr txBox="1"/>
          <p:nvPr/>
        </p:nvSpPr>
        <p:spPr>
          <a:xfrm>
            <a:off x="9194337" y="3771853"/>
            <a:ext cx="273344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8 r1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FE7FB-C6F7-9C5E-AC20-704AC1FEA230}"/>
              </a:ext>
            </a:extLst>
          </p:cNvPr>
          <p:cNvSpPr txBox="1"/>
          <p:nvPr/>
        </p:nvSpPr>
        <p:spPr>
          <a:xfrm>
            <a:off x="9194338" y="4333103"/>
            <a:ext cx="273344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B07F-B250-B75A-0201-821B87721FAF}"/>
              </a:ext>
            </a:extLst>
          </p:cNvPr>
          <p:cNvSpPr txBox="1"/>
          <p:nvPr/>
        </p:nvSpPr>
        <p:spPr>
          <a:xfrm>
            <a:off x="9194337" y="4890616"/>
            <a:ext cx="273344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621F-8D5E-799E-5D22-53D172B9F2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4017EF-D148-97FF-58F6-85943BE3EF5D}"/>
              </a:ext>
            </a:extLst>
          </p:cNvPr>
          <p:cNvSpPr txBox="1"/>
          <p:nvPr/>
        </p:nvSpPr>
        <p:spPr>
          <a:xfrm>
            <a:off x="3768669" y="5422095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</p:txBody>
      </p:sp>
      <p:sp>
        <p:nvSpPr>
          <p:cNvPr id="15" name="Circular Arrow 14">
            <a:extLst>
              <a:ext uri="{FF2B5EF4-FFF2-40B4-BE49-F238E27FC236}">
                <a16:creationId xmlns:a16="http://schemas.microsoft.com/office/drawing/2014/main" id="{2BD60E46-C1D2-B4F1-C81C-195663FFDE31}"/>
              </a:ext>
            </a:extLst>
          </p:cNvPr>
          <p:cNvSpPr/>
          <p:nvPr/>
        </p:nvSpPr>
        <p:spPr>
          <a:xfrm rot="16200000">
            <a:off x="2465400" y="3614180"/>
            <a:ext cx="2758268" cy="2021286"/>
          </a:xfrm>
          <a:prstGeom prst="circularArrow">
            <a:avLst>
              <a:gd name="adj1" fmla="val 6610"/>
              <a:gd name="adj2" fmla="val 690887"/>
              <a:gd name="adj3" fmla="val 20414060"/>
              <a:gd name="adj4" fmla="val 11185238"/>
              <a:gd name="adj5" fmla="val 142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2E9A41-4435-8240-BB9C-8BA5B003BF07}"/>
              </a:ext>
            </a:extLst>
          </p:cNvPr>
          <p:cNvSpPr txBox="1"/>
          <p:nvPr/>
        </p:nvSpPr>
        <p:spPr>
          <a:xfrm>
            <a:off x="3499583" y="6113889"/>
            <a:ext cx="713528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branch to the instruction at memory location with the label:  .</a:t>
            </a:r>
            <a:r>
              <a:rPr lang="en-US" dirty="0" err="1">
                <a:solidFill>
                  <a:srgbClr val="0070C0"/>
                </a:solidFill>
              </a:rPr>
              <a:t>Lloop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F2673828-E788-04B3-5959-E6EA5BBE3308}"/>
              </a:ext>
            </a:extLst>
          </p:cNvPr>
          <p:cNvSpPr/>
          <p:nvPr/>
        </p:nvSpPr>
        <p:spPr>
          <a:xfrm>
            <a:off x="6698162" y="5883760"/>
            <a:ext cx="242047" cy="2301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461BE3-45EB-45E8-E9B1-5EE212C2DF11}"/>
              </a:ext>
            </a:extLst>
          </p:cNvPr>
          <p:cNvSpPr txBox="1"/>
          <p:nvPr/>
        </p:nvSpPr>
        <p:spPr>
          <a:xfrm>
            <a:off x="2833891" y="2609426"/>
            <a:ext cx="53399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address of this instruction has the name .</a:t>
            </a:r>
            <a:r>
              <a:rPr lang="en-US" dirty="0" err="1">
                <a:solidFill>
                  <a:srgbClr val="0070C0"/>
                </a:solidFill>
              </a:rPr>
              <a:t>Lloop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2CD16C8E-387F-5BED-FA3F-3AA43D700F6E}"/>
              </a:ext>
            </a:extLst>
          </p:cNvPr>
          <p:cNvSpPr/>
          <p:nvPr/>
        </p:nvSpPr>
        <p:spPr>
          <a:xfrm rot="10800000">
            <a:off x="4284869" y="2987944"/>
            <a:ext cx="242047" cy="2301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B8683F-3261-E5F5-1DBF-32ACF53F76FD}"/>
              </a:ext>
            </a:extLst>
          </p:cNvPr>
          <p:cNvSpPr txBox="1"/>
          <p:nvPr/>
        </p:nvSpPr>
        <p:spPr>
          <a:xfrm>
            <a:off x="116734" y="3162311"/>
            <a:ext cx="290335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Infinite loop C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r1 + r1;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r0 + r0;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r0 + r0;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= r0 – r1;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while(1);</a:t>
            </a:r>
          </a:p>
        </p:txBody>
      </p:sp>
    </p:spTree>
    <p:extLst>
      <p:ext uri="{BB962C8B-B14F-4D97-AF65-F5344CB8AC3E}">
        <p14:creationId xmlns:p14="http://schemas.microsoft.com/office/powerpoint/2010/main" val="42156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Table 3">
            <a:extLst>
              <a:ext uri="{FF2B5EF4-FFF2-40B4-BE49-F238E27FC236}">
                <a16:creationId xmlns:a16="http://schemas.microsoft.com/office/drawing/2014/main" id="{B9198EF9-9729-0572-39D4-8A7F821DA5EE}"/>
              </a:ext>
            </a:extLst>
          </p:cNvPr>
          <p:cNvGraphicFramePr>
            <a:graphicFrameLocks noGrp="1"/>
          </p:cNvGraphicFramePr>
          <p:nvPr/>
        </p:nvGraphicFramePr>
        <p:xfrm>
          <a:off x="738840" y="5315769"/>
          <a:ext cx="69258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911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3462911">
                  <a:extLst>
                    <a:ext uri="{9D8B030D-6E8A-4147-A177-3AD203B41FA5}">
                      <a16:colId xmlns:a16="http://schemas.microsoft.com/office/drawing/2014/main" val="149982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75161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 of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location in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Access Memory?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CB64A9-F58D-9D46-94F2-B06AC7FF11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485" y="527321"/>
            <a:ext cx="8070278" cy="35699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Consider a = b + c are operands are in memory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Operation code: </a:t>
            </a:r>
            <a:r>
              <a:rPr lang="en-US" sz="2200" dirty="0"/>
              <a:t>add 		</a:t>
            </a:r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a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Operand 1: </a:t>
            </a:r>
            <a:r>
              <a:rPr lang="en-US" sz="2200" dirty="0"/>
              <a:t>b			</a:t>
            </a:r>
            <a:r>
              <a:rPr lang="en-US" sz="2200" dirty="0">
                <a:solidFill>
                  <a:srgbClr val="0070C0"/>
                </a:solidFill>
              </a:rPr>
              <a:t>Operand 2: </a:t>
            </a:r>
            <a:r>
              <a:rPr lang="en-US" sz="2200" dirty="0"/>
              <a:t>c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Aarch32 Instructions </a:t>
            </a:r>
            <a:r>
              <a:rPr lang="en-US" sz="2200" dirty="0"/>
              <a:t>are always word size: </a:t>
            </a:r>
            <a:r>
              <a:rPr lang="en-US" sz="2200" dirty="0">
                <a:solidFill>
                  <a:srgbClr val="0070C0"/>
                </a:solidFill>
              </a:rPr>
              <a:t>32 bits wide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operation code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destination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operands</a:t>
            </a:r>
          </a:p>
          <a:p>
            <a:r>
              <a:rPr lang="en-US" sz="2200" dirty="0"/>
              <a:t>Address space is 32 bits wide so put a </a:t>
            </a:r>
            <a:r>
              <a:rPr lang="en-US" sz="2200" dirty="0">
                <a:solidFill>
                  <a:srgbClr val="FF0000"/>
                </a:solidFill>
              </a:rPr>
              <a:t>POINTER in a register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B16FC8B4-05C9-A540-A326-E716812226D3}"/>
              </a:ext>
            </a:extLst>
          </p:cNvPr>
          <p:cNvGraphicFramePr>
            <a:graphicFrameLocks noGrp="1"/>
          </p:cNvGraphicFramePr>
          <p:nvPr/>
        </p:nvGraphicFramePr>
        <p:xfrm>
          <a:off x="689497" y="4333023"/>
          <a:ext cx="6899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67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1966935">
                  <a:extLst>
                    <a:ext uri="{9D8B030D-6E8A-4147-A177-3AD203B41FA5}">
                      <a16:colId xmlns:a16="http://schemas.microsoft.com/office/drawing/2014/main" val="2064677477"/>
                    </a:ext>
                  </a:extLst>
                </a:gridCol>
                <a:gridCol w="353697">
                  <a:extLst>
                    <a:ext uri="{9D8B030D-6E8A-4147-A177-3AD203B41FA5}">
                      <a16:colId xmlns:a16="http://schemas.microsoft.com/office/drawing/2014/main" val="1813908765"/>
                    </a:ext>
                  </a:extLst>
                </a:gridCol>
                <a:gridCol w="1546355">
                  <a:extLst>
                    <a:ext uri="{9D8B030D-6E8A-4147-A177-3AD203B41FA5}">
                      <a16:colId xmlns:a16="http://schemas.microsoft.com/office/drawing/2014/main" val="826898363"/>
                    </a:ext>
                  </a:extLst>
                </a:gridCol>
                <a:gridCol w="1619626">
                  <a:extLst>
                    <a:ext uri="{9D8B030D-6E8A-4147-A177-3AD203B41FA5}">
                      <a16:colId xmlns:a16="http://schemas.microsoft.com/office/drawing/2014/main" val="19295107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95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AFB6DD94-D252-7942-A595-423E332B2AD6}"/>
              </a:ext>
            </a:extLst>
          </p:cNvPr>
          <p:cNvSpPr txBox="1"/>
          <p:nvPr/>
        </p:nvSpPr>
        <p:spPr>
          <a:xfrm>
            <a:off x="832708" y="4725541"/>
            <a:ext cx="128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Opcode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906745-2BFE-2441-916F-100A9D20A865}"/>
              </a:ext>
            </a:extLst>
          </p:cNvPr>
          <p:cNvSpPr txBox="1"/>
          <p:nvPr/>
        </p:nvSpPr>
        <p:spPr>
          <a:xfrm>
            <a:off x="2538943" y="4703863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359D82-5EF9-0A44-AFC8-B117006F5FAD}"/>
              </a:ext>
            </a:extLst>
          </p:cNvPr>
          <p:cNvSpPr txBox="1"/>
          <p:nvPr/>
        </p:nvSpPr>
        <p:spPr>
          <a:xfrm>
            <a:off x="424485" y="6399548"/>
            <a:ext cx="885840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NOT ENOUGH BITS for FULL Addresses to be stored in the instruction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5C94912-C2E4-EE43-8133-95DFD80C49C5}"/>
              </a:ext>
            </a:extLst>
          </p:cNvPr>
          <p:cNvCxnSpPr>
            <a:cxnSpLocks/>
          </p:cNvCxnSpPr>
          <p:nvPr/>
        </p:nvCxnSpPr>
        <p:spPr>
          <a:xfrm>
            <a:off x="689497" y="4301766"/>
            <a:ext cx="692582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AD46F4-D65C-2947-91DE-3D57C936FAD8}"/>
              </a:ext>
            </a:extLst>
          </p:cNvPr>
          <p:cNvSpPr txBox="1"/>
          <p:nvPr/>
        </p:nvSpPr>
        <p:spPr>
          <a:xfrm>
            <a:off x="3271683" y="4179889"/>
            <a:ext cx="13321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32 bits wide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FF70C-C7CA-E4BB-862A-16497F76A8ED}"/>
              </a:ext>
            </a:extLst>
          </p:cNvPr>
          <p:cNvSpPr txBox="1"/>
          <p:nvPr/>
        </p:nvSpPr>
        <p:spPr>
          <a:xfrm>
            <a:off x="4398101" y="4690975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BA5AA-70D8-86E4-9837-F7C7DBFCBB4E}"/>
              </a:ext>
            </a:extLst>
          </p:cNvPr>
          <p:cNvSpPr txBox="1"/>
          <p:nvPr/>
        </p:nvSpPr>
        <p:spPr>
          <a:xfrm>
            <a:off x="6247547" y="4700540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7E2B31-09CF-F4CC-50FE-173B6FBAD22F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DE453780-A296-CD88-5AD4-3BF1D40E198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75665C-FB8F-A08B-7F86-D7C7447BB64F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4C942B1-E3DF-98D2-25AE-8FB1A739A60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CB8CD9-9F3C-8295-5C7F-89963315C5AE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EC24407-4102-EE8F-CA2F-350E6EE4F4CB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1772F8-B74D-10E0-336C-9813AB12A3E0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95E9658-CC96-CEDF-B5D1-96DE94EB8E60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5479539-9304-44DF-58AB-CEB4D648DC8C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3319BEA-8A33-95CE-BEE8-93C4E6E567E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09616F-F35D-66E3-FFB1-08901373B3F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D06E8DF-7DC4-45AF-B6D0-0ACC656E3897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80" name="Arrow: Up 19">
            <a:extLst>
              <a:ext uri="{FF2B5EF4-FFF2-40B4-BE49-F238E27FC236}">
                <a16:creationId xmlns:a16="http://schemas.microsoft.com/office/drawing/2014/main" id="{0C289ECD-EE40-B0AA-B9E6-5B51DE67868C}"/>
              </a:ext>
            </a:extLst>
          </p:cNvPr>
          <p:cNvSpPr/>
          <p:nvPr/>
        </p:nvSpPr>
        <p:spPr>
          <a:xfrm>
            <a:off x="2865310" y="5099629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Arrow: Up 19">
            <a:extLst>
              <a:ext uri="{FF2B5EF4-FFF2-40B4-BE49-F238E27FC236}">
                <a16:creationId xmlns:a16="http://schemas.microsoft.com/office/drawing/2014/main" id="{56229D3E-9759-E9CA-4230-B5130635F197}"/>
              </a:ext>
            </a:extLst>
          </p:cNvPr>
          <p:cNvSpPr/>
          <p:nvPr/>
        </p:nvSpPr>
        <p:spPr>
          <a:xfrm>
            <a:off x="5162297" y="5048154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Arrow: Up 19">
            <a:extLst>
              <a:ext uri="{FF2B5EF4-FFF2-40B4-BE49-F238E27FC236}">
                <a16:creationId xmlns:a16="http://schemas.microsoft.com/office/drawing/2014/main" id="{C098D83E-E751-0F43-CB2E-4B7F979245CB}"/>
              </a:ext>
            </a:extLst>
          </p:cNvPr>
          <p:cNvSpPr/>
          <p:nvPr/>
        </p:nvSpPr>
        <p:spPr>
          <a:xfrm>
            <a:off x="6565862" y="5074703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5369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6" grpId="0"/>
      <p:bldP spid="57" grpId="0"/>
      <p:bldP spid="58" grpId="0" animBg="1"/>
      <p:bldP spid="60" grpId="0" animBg="1"/>
      <p:bldP spid="30" grpId="0"/>
      <p:bldP spid="32" grpId="0"/>
      <p:bldP spid="33" grpId="0"/>
      <p:bldP spid="80" grpId="0" animBg="1"/>
      <p:bldP spid="81" grpId="0" animBg="1"/>
      <p:bldP spid="8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209003" y="663995"/>
            <a:ext cx="2446776" cy="5604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726916" y="68963"/>
            <a:ext cx="2296735" cy="659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8821287" cy="445308"/>
          </a:xfrm>
        </p:spPr>
        <p:txBody>
          <a:bodyPr/>
          <a:lstStyle/>
          <a:p>
            <a:r>
              <a:rPr lang="en-US" dirty="0"/>
              <a:t>32-Bit Arm is a Load/Store Architecture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5159105" y="571536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5299890" y="1494509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4637808" y="1963508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5159105" y="547050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5159105" y="522564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5159105" y="49807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5159105" y="473591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5159105" y="449105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5159105" y="424619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5159105" y="400133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5159105" y="375646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5159105" y="351160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5159105" y="326674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5159105" y="302188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5159105" y="277702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5159105" y="253215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5159105" y="228729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5159105" y="204243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3820767" y="4021024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4750605" y="5968019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4898456" y="816854"/>
            <a:ext cx="136608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5159105" y="1869081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757565" y="133089"/>
            <a:ext cx="2224331" cy="6420037"/>
            <a:chOff x="9841834" y="240352"/>
            <a:chExt cx="2224331" cy="6374725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27925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27925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27925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27925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10634809" y="240352"/>
              <a:ext cx="1109599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90083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9A45FBD1-D804-26CB-E00C-723B55CFA0F7}"/>
              </a:ext>
            </a:extLst>
          </p:cNvPr>
          <p:cNvSpPr/>
          <p:nvPr/>
        </p:nvSpPr>
        <p:spPr>
          <a:xfrm>
            <a:off x="307199" y="2871933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67" name="Down Arrow 66">
            <a:extLst>
              <a:ext uri="{FF2B5EF4-FFF2-40B4-BE49-F238E27FC236}">
                <a16:creationId xmlns:a16="http://schemas.microsoft.com/office/drawing/2014/main" id="{4D9036CE-3BFD-3104-98A3-3B4A528D297F}"/>
              </a:ext>
            </a:extLst>
          </p:cNvPr>
          <p:cNvSpPr/>
          <p:nvPr/>
        </p:nvSpPr>
        <p:spPr>
          <a:xfrm rot="5400000">
            <a:off x="3358721" y="2419469"/>
            <a:ext cx="230156" cy="1504548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8" name="Down Arrow 67">
            <a:extLst>
              <a:ext uri="{FF2B5EF4-FFF2-40B4-BE49-F238E27FC236}">
                <a16:creationId xmlns:a16="http://schemas.microsoft.com/office/drawing/2014/main" id="{B7DE2C1A-733D-2F0C-7232-BD45EA79C415}"/>
              </a:ext>
            </a:extLst>
          </p:cNvPr>
          <p:cNvSpPr/>
          <p:nvPr/>
        </p:nvSpPr>
        <p:spPr>
          <a:xfrm rot="16200000">
            <a:off x="3341651" y="2982693"/>
            <a:ext cx="230154" cy="1504550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BC4152D7-BEFD-37AE-BF03-C4F1F1263F38}"/>
              </a:ext>
            </a:extLst>
          </p:cNvPr>
          <p:cNvSpPr/>
          <p:nvPr/>
        </p:nvSpPr>
        <p:spPr>
          <a:xfrm rot="5400000">
            <a:off x="8103866" y="1399933"/>
            <a:ext cx="242953" cy="2986072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72E07DC3-429F-13FC-D2F0-68DEF6420D2F}"/>
              </a:ext>
            </a:extLst>
          </p:cNvPr>
          <p:cNvSpPr/>
          <p:nvPr/>
        </p:nvSpPr>
        <p:spPr>
          <a:xfrm rot="16200000">
            <a:off x="8086124" y="2824292"/>
            <a:ext cx="242950" cy="2986069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A9BFFC-EDA7-F2B4-E44B-BCAD14A2183D}"/>
              </a:ext>
            </a:extLst>
          </p:cNvPr>
          <p:cNvSpPr txBox="1"/>
          <p:nvPr/>
        </p:nvSpPr>
        <p:spPr>
          <a:xfrm>
            <a:off x="860445" y="1201263"/>
            <a:ext cx="279925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6825EC-919F-CC2D-7AE3-1D8E84885A78}"/>
              </a:ext>
            </a:extLst>
          </p:cNvPr>
          <p:cNvSpPr txBox="1"/>
          <p:nvPr/>
        </p:nvSpPr>
        <p:spPr>
          <a:xfrm>
            <a:off x="543964" y="4787098"/>
            <a:ext cx="31789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Instruction </a:t>
            </a:r>
            <a:r>
              <a:rPr lang="en-US" sz="2400" dirty="0">
                <a:solidFill>
                  <a:srgbClr val="0070C0"/>
                </a:solidFill>
              </a:rPr>
              <a:t>operands and results </a:t>
            </a:r>
            <a:r>
              <a:rPr lang="en-US" sz="2400" dirty="0">
                <a:solidFill>
                  <a:schemeClr val="accent2"/>
                </a:solidFill>
              </a:rPr>
              <a:t>are </a:t>
            </a:r>
            <a:r>
              <a:rPr lang="en-US" sz="2400" b="1" dirty="0">
                <a:solidFill>
                  <a:srgbClr val="0070C0"/>
                </a:solidFill>
              </a:rPr>
              <a:t>only in registers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49BAC0-2BE7-EEB1-5D24-5D33752200DF}"/>
              </a:ext>
            </a:extLst>
          </p:cNvPr>
          <p:cNvSpPr txBox="1"/>
          <p:nvPr/>
        </p:nvSpPr>
        <p:spPr>
          <a:xfrm>
            <a:off x="7103782" y="934425"/>
            <a:ext cx="220518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37440"/>
                </a:solidFill>
              </a:rPr>
              <a:t>Load:</a:t>
            </a:r>
          </a:p>
          <a:p>
            <a:pPr algn="ctr"/>
            <a:r>
              <a:rPr lang="en-US" b="1" dirty="0">
                <a:solidFill>
                  <a:srgbClr val="F37440"/>
                </a:solidFill>
              </a:rPr>
              <a:t> (also called a Fill)</a:t>
            </a:r>
          </a:p>
          <a:p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Copy the contents of a variable from memory into a register.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E8EB79-6FE0-55D6-D817-65C9EC949CCB}"/>
              </a:ext>
            </a:extLst>
          </p:cNvPr>
          <p:cNvSpPr txBox="1"/>
          <p:nvPr/>
        </p:nvSpPr>
        <p:spPr>
          <a:xfrm>
            <a:off x="7094693" y="4494926"/>
            <a:ext cx="229673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C895B"/>
                </a:solidFill>
              </a:rPr>
              <a:t>Store: </a:t>
            </a:r>
          </a:p>
          <a:p>
            <a:pPr algn="ctr"/>
            <a:r>
              <a:rPr lang="en-US" b="1" dirty="0">
                <a:solidFill>
                  <a:srgbClr val="2C895B"/>
                </a:solidFill>
              </a:rPr>
              <a:t>(also called a Spill) </a:t>
            </a:r>
          </a:p>
          <a:p>
            <a:r>
              <a:rPr lang="en-US" dirty="0">
                <a:solidFill>
                  <a:schemeClr val="accent2"/>
                </a:solidFill>
              </a:rPr>
              <a:t>Copy the contents of a register back into a variable in memory.</a:t>
            </a:r>
          </a:p>
        </p:txBody>
      </p:sp>
    </p:spTree>
    <p:extLst>
      <p:ext uri="{BB962C8B-B14F-4D97-AF65-F5344CB8AC3E}">
        <p14:creationId xmlns:p14="http://schemas.microsoft.com/office/powerpoint/2010/main" val="188822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7" grpId="0" animBg="1"/>
      <p:bldP spid="68" grpId="0" animBg="1"/>
      <p:bldP spid="69" grpId="0" animBg="1"/>
      <p:bldP spid="70" grpId="0" animBg="1"/>
      <p:bldP spid="73" grpId="0" animBg="1"/>
      <p:bldP spid="74" grpId="0" animBg="1"/>
      <p:bldP spid="7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Using Registers as Pointers to Memory - Load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C3EB4-2C5E-34F8-3B18-A552C487AB46}"/>
              </a:ext>
            </a:extLst>
          </p:cNvPr>
          <p:cNvSpPr txBox="1"/>
          <p:nvPr/>
        </p:nvSpPr>
        <p:spPr>
          <a:xfrm>
            <a:off x="322457" y="595906"/>
            <a:ext cx="5686172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 want to do a x[1] = x[0]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 have to do this in two steps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 = &amp;x;    // r1 contains address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memory to register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*(r1 + 1) = r3;  // register to memory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2CDD881-0446-6E85-6333-79A1FD5DA51A}"/>
              </a:ext>
            </a:extLst>
          </p:cNvPr>
          <p:cNvSpPr txBox="1"/>
          <p:nvPr/>
        </p:nvSpPr>
        <p:spPr>
          <a:xfrm>
            <a:off x="1333737" y="3574170"/>
            <a:ext cx="4698722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register from memory (read)</a:t>
            </a:r>
          </a:p>
          <a:p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r3, [r1, 0]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= r1 + 0 = 0x1004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endCxn id="81" idx="3"/>
          </p:cNvCxnSpPr>
          <p:nvPr/>
        </p:nvCxnSpPr>
        <p:spPr>
          <a:xfrm flipH="1" flipV="1">
            <a:off x="8116161" y="4387623"/>
            <a:ext cx="1804283" cy="36142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289E907-ED44-B8F9-7D9A-BE4D6803CFF3}"/>
              </a:ext>
            </a:extLst>
          </p:cNvPr>
          <p:cNvCxnSpPr>
            <a:cxnSpLocks/>
          </p:cNvCxnSpPr>
          <p:nvPr/>
        </p:nvCxnSpPr>
        <p:spPr>
          <a:xfrm flipV="1">
            <a:off x="3315574" y="4227345"/>
            <a:ext cx="0" cy="27569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C5B726-018A-E561-804D-F570CE997B34}"/>
              </a:ext>
            </a:extLst>
          </p:cNvPr>
          <p:cNvSpPr txBox="1"/>
          <p:nvPr/>
        </p:nvSpPr>
        <p:spPr>
          <a:xfrm>
            <a:off x="901821" y="5886894"/>
            <a:ext cx="501614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will cover this instruction in more detail later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C92A4-0FD2-EECB-C50D-FB3AAC9D4F16}"/>
              </a:ext>
            </a:extLst>
          </p:cNvPr>
          <p:cNvSpPr txBox="1"/>
          <p:nvPr/>
        </p:nvSpPr>
        <p:spPr>
          <a:xfrm>
            <a:off x="1328269" y="4998246"/>
            <a:ext cx="404853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[ ] </a:t>
            </a:r>
            <a:r>
              <a:rPr lang="en-US" dirty="0">
                <a:solidFill>
                  <a:srgbClr val="2C895B"/>
                </a:solidFill>
              </a:rPr>
              <a:t>around the operands is like the * dereference op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  <a:endCxn id="133" idx="1"/>
          </p:cNvCxnSpPr>
          <p:nvPr/>
        </p:nvCxnSpPr>
        <p:spPr>
          <a:xfrm flipV="1">
            <a:off x="8116161" y="4853920"/>
            <a:ext cx="1343295" cy="23427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325248" y="49009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68119" y="399463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reads memory</a:t>
            </a:r>
          </a:p>
        </p:txBody>
      </p:sp>
    </p:spTree>
    <p:extLst>
      <p:ext uri="{BB962C8B-B14F-4D97-AF65-F5344CB8AC3E}">
        <p14:creationId xmlns:p14="http://schemas.microsoft.com/office/powerpoint/2010/main" val="118569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124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Using Registers as Pointers to Memory - Store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C3EB4-2C5E-34F8-3B18-A552C487AB46}"/>
              </a:ext>
            </a:extLst>
          </p:cNvPr>
          <p:cNvSpPr txBox="1"/>
          <p:nvPr/>
        </p:nvSpPr>
        <p:spPr>
          <a:xfrm>
            <a:off x="322457" y="595906"/>
            <a:ext cx="5686172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 want to do a x[1] = x[0]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 have to do this in two steps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 = &amp;x;    // r1 contains address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memory to register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*(r1 + 1) = r3;  // register to memory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2CDD881-0446-6E85-6333-79A1FD5DA51A}"/>
              </a:ext>
            </a:extLst>
          </p:cNvPr>
          <p:cNvSpPr txBox="1"/>
          <p:nvPr/>
        </p:nvSpPr>
        <p:spPr>
          <a:xfrm>
            <a:off x="1112749" y="3697312"/>
            <a:ext cx="4698722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 register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memory (write)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	r3, [r1, 4]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= r1 + 4 = 0x1008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116161" y="3417975"/>
            <a:ext cx="1845804" cy="9696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289E907-ED44-B8F9-7D9A-BE4D6803CFF3}"/>
              </a:ext>
            </a:extLst>
          </p:cNvPr>
          <p:cNvCxnSpPr>
            <a:cxnSpLocks/>
          </p:cNvCxnSpPr>
          <p:nvPr/>
        </p:nvCxnSpPr>
        <p:spPr>
          <a:xfrm flipV="1">
            <a:off x="3094586" y="4350487"/>
            <a:ext cx="0" cy="27569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C5B726-018A-E561-804D-F570CE997B34}"/>
              </a:ext>
            </a:extLst>
          </p:cNvPr>
          <p:cNvSpPr txBox="1"/>
          <p:nvPr/>
        </p:nvSpPr>
        <p:spPr>
          <a:xfrm>
            <a:off x="801730" y="6115022"/>
            <a:ext cx="506584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will cover this instruction in more detail later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C92A4-0FD2-EECB-C50D-FB3AAC9D4F16}"/>
              </a:ext>
            </a:extLst>
          </p:cNvPr>
          <p:cNvSpPr txBox="1"/>
          <p:nvPr/>
        </p:nvSpPr>
        <p:spPr>
          <a:xfrm>
            <a:off x="1107281" y="5121388"/>
            <a:ext cx="404853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[ ] </a:t>
            </a:r>
            <a:r>
              <a:rPr lang="en-US" dirty="0">
                <a:solidFill>
                  <a:srgbClr val="2C895B"/>
                </a:solidFill>
              </a:rPr>
              <a:t>around the operands is like the * dereference op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8116161" y="3907699"/>
            <a:ext cx="1514856" cy="969648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455643" y="454245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r1 + 4 </a:t>
            </a:r>
          </a:p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58926" y="318869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writes memory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7A4AC-42FE-2AA6-56B4-ADC1AA0DF31B}"/>
              </a:ext>
            </a:extLst>
          </p:cNvPr>
          <p:cNvSpPr/>
          <p:nvPr/>
        </p:nvSpPr>
        <p:spPr>
          <a:xfrm>
            <a:off x="10240139" y="371632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6802F70-8402-FB55-0F66-1CEB35C24F79}"/>
              </a:ext>
            </a:extLst>
          </p:cNvPr>
          <p:cNvSpPr/>
          <p:nvPr/>
        </p:nvSpPr>
        <p:spPr>
          <a:xfrm>
            <a:off x="10240139" y="346764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73EFF9B-F29C-5BF1-D7AE-8B8BC33F30DB}"/>
              </a:ext>
            </a:extLst>
          </p:cNvPr>
          <p:cNvSpPr/>
          <p:nvPr/>
        </p:nvSpPr>
        <p:spPr>
          <a:xfrm>
            <a:off x="10240139" y="321895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ABC4AE9-4613-EA19-EA3C-0743ADDB55F1}"/>
              </a:ext>
            </a:extLst>
          </p:cNvPr>
          <p:cNvSpPr/>
          <p:nvPr/>
        </p:nvSpPr>
        <p:spPr>
          <a:xfrm>
            <a:off x="10240139" y="297027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</p:spTree>
    <p:extLst>
      <p:ext uri="{BB962C8B-B14F-4D97-AF65-F5344CB8AC3E}">
        <p14:creationId xmlns:p14="http://schemas.microsoft.com/office/powerpoint/2010/main" val="85924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124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913B-7C34-7101-E261-7369E46C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Register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E9CDF-D09C-4857-1356-D0ED4C03010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37005" y="1263471"/>
            <a:ext cx="8438291" cy="46424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16 Named registers r0 – r15</a:t>
            </a:r>
          </a:p>
          <a:p>
            <a:r>
              <a:rPr lang="en-US" sz="2400" dirty="0"/>
              <a:t>The operands of almost all instructions are registers</a:t>
            </a:r>
          </a:p>
          <a:p>
            <a:r>
              <a:rPr lang="en-US" sz="2400" dirty="0"/>
              <a:t>To </a:t>
            </a:r>
            <a:r>
              <a:rPr lang="en-US" sz="2400" dirty="0">
                <a:solidFill>
                  <a:srgbClr val="0070C0"/>
                </a:solidFill>
              </a:rPr>
              <a:t>operate on a variable in memory </a:t>
            </a:r>
            <a:r>
              <a:rPr lang="en-US" sz="2400" dirty="0"/>
              <a:t>do the following: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2C895B"/>
                </a:solidFill>
              </a:rPr>
              <a:t>Load the value(s) from memory into a register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Execute the instruction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Store the result back into memory </a:t>
            </a:r>
            <a:r>
              <a:rPr lang="en-US" sz="2400" dirty="0">
                <a:solidFill>
                  <a:srgbClr val="FF0000"/>
                </a:solidFill>
              </a:rPr>
              <a:t>(only if needed!)</a:t>
            </a:r>
          </a:p>
          <a:p>
            <a:r>
              <a:rPr lang="en-US" sz="2400" dirty="0"/>
              <a:t>Going to/from memory is expensive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4X to 20X+ </a:t>
            </a:r>
            <a:r>
              <a:rPr lang="en-US" sz="2400" b="1" dirty="0">
                <a:solidFill>
                  <a:srgbClr val="C00000"/>
                </a:solidFill>
              </a:rPr>
              <a:t>slower</a:t>
            </a:r>
            <a:r>
              <a:rPr lang="en-US" sz="2400" dirty="0"/>
              <a:t> than accessing a register</a:t>
            </a:r>
          </a:p>
          <a:p>
            <a:r>
              <a:rPr lang="en-US" sz="2400" dirty="0">
                <a:solidFill>
                  <a:srgbClr val="C00000"/>
                </a:solidFill>
              </a:rPr>
              <a:t>Strategy: </a:t>
            </a:r>
            <a:r>
              <a:rPr lang="en-US" sz="2400" dirty="0"/>
              <a:t>Keep variables in registers as much as possible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032BB-1BAC-03F1-F0D5-3AC52D3CD60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164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A4642-059B-0BBB-1228-FBE032260D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9880" y="724100"/>
            <a:ext cx="6462090" cy="59987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There are two basic groups of registers, </a:t>
            </a:r>
            <a:r>
              <a:rPr lang="en-US" sz="2200" dirty="0">
                <a:solidFill>
                  <a:srgbClr val="2C895B"/>
                </a:solidFill>
              </a:rPr>
              <a:t>general purpose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70C0"/>
                </a:solidFill>
              </a:rPr>
              <a:t>special use</a:t>
            </a:r>
          </a:p>
          <a:p>
            <a:r>
              <a:rPr lang="en-US" sz="2200" dirty="0">
                <a:solidFill>
                  <a:srgbClr val="2C895B"/>
                </a:solidFill>
              </a:rPr>
              <a:t>General purpose registers </a:t>
            </a:r>
            <a:r>
              <a:rPr lang="en-US" sz="2200" dirty="0"/>
              <a:t>can be used to contain up to 32-bits of data, but you must follow </a:t>
            </a:r>
            <a:r>
              <a:rPr lang="en-US" sz="2200" dirty="0">
                <a:solidFill>
                  <a:srgbClr val="2C895B"/>
                </a:solidFill>
              </a:rPr>
              <a:t>the </a:t>
            </a:r>
            <a:r>
              <a:rPr lang="en-US" sz="2200" b="1" dirty="0">
                <a:solidFill>
                  <a:srgbClr val="2C895B"/>
                </a:solidFill>
              </a:rPr>
              <a:t>rules</a:t>
            </a:r>
            <a:r>
              <a:rPr lang="en-US" sz="2200" dirty="0">
                <a:solidFill>
                  <a:srgbClr val="2C895B"/>
                </a:solidFill>
              </a:rPr>
              <a:t> for their use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Rules </a:t>
            </a:r>
            <a:r>
              <a:rPr lang="en-US" sz="2200" dirty="0"/>
              <a:t>specify </a:t>
            </a:r>
            <a:r>
              <a:rPr lang="en-US" sz="2200" dirty="0">
                <a:solidFill>
                  <a:srgbClr val="2C895B"/>
                </a:solidFill>
              </a:rPr>
              <a:t>how registers are to be used </a:t>
            </a:r>
            <a:r>
              <a:rPr lang="en-US" sz="2200" dirty="0"/>
              <a:t>so software can </a:t>
            </a:r>
            <a:r>
              <a:rPr lang="en-US" sz="2200" dirty="0">
                <a:solidFill>
                  <a:srgbClr val="0070C0"/>
                </a:solidFill>
              </a:rPr>
              <a:t>communicate and share the use of registers (later slides)</a:t>
            </a:r>
            <a:endParaRPr lang="en-US" sz="2200" dirty="0"/>
          </a:p>
          <a:p>
            <a:r>
              <a:rPr lang="en-US" sz="2200" dirty="0">
                <a:solidFill>
                  <a:srgbClr val="0070C0"/>
                </a:solidFill>
              </a:rPr>
              <a:t>Special purpose registers: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dedicated hardware use (like r15 the pc) </a:t>
            </a:r>
            <a:r>
              <a:rPr lang="en-US" sz="2200" dirty="0"/>
              <a:t>or </a:t>
            </a:r>
            <a:r>
              <a:rPr lang="en-US" sz="2200" dirty="0">
                <a:solidFill>
                  <a:schemeClr val="accent5"/>
                </a:solidFill>
              </a:rPr>
              <a:t>special use when used with certain instructions (like r13 &amp; r14)</a:t>
            </a:r>
          </a:p>
          <a:p>
            <a:r>
              <a:rPr lang="en-US" sz="2200" dirty="0">
                <a:solidFill>
                  <a:srgbClr val="7030A0"/>
                </a:solidFill>
              </a:rPr>
              <a:t>r15/pc is the program counter that contains the address of an instruction being executed (not exactly … later)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3863" y="36241"/>
            <a:ext cx="10515600" cy="559786"/>
          </a:xfrm>
        </p:spPr>
        <p:txBody>
          <a:bodyPr/>
          <a:lstStyle/>
          <a:p>
            <a:r>
              <a:rPr lang="en-US" altLang="en-US" dirty="0"/>
              <a:t>Using Aarch32 Registers</a:t>
            </a:r>
          </a:p>
        </p:txBody>
      </p:sp>
      <p:sp>
        <p:nvSpPr>
          <p:cNvPr id="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0814854" y="3336813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r8</a:t>
            </a:r>
          </a:p>
        </p:txBody>
      </p:sp>
      <p:sp>
        <p:nvSpPr>
          <p:cNvPr id="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822344" y="305315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r9</a:t>
            </a:r>
          </a:p>
        </p:txBody>
      </p:sp>
      <p:sp>
        <p:nvSpPr>
          <p:cNvPr id="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0823901" y="2751775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r10</a:t>
            </a:r>
          </a:p>
        </p:txBody>
      </p:sp>
      <p:sp>
        <p:nvSpPr>
          <p:cNvPr id="43" name="Rectangle 1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10822344" y="4481466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r4</a:t>
            </a:r>
          </a:p>
        </p:txBody>
      </p:sp>
      <p:sp>
        <p:nvSpPr>
          <p:cNvPr id="44" name="Rectangle 16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10820589" y="4175561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r5</a:t>
            </a:r>
          </a:p>
        </p:txBody>
      </p:sp>
      <p:sp>
        <p:nvSpPr>
          <p:cNvPr id="45" name="Rectangle 17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10814853" y="390519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r6</a:t>
            </a:r>
          </a:p>
        </p:txBody>
      </p:sp>
      <p:sp>
        <p:nvSpPr>
          <p:cNvPr id="46" name="Rectangle 18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10822344" y="3620468"/>
            <a:ext cx="1197645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r7</a:t>
            </a:r>
          </a:p>
        </p:txBody>
      </p:sp>
      <p:sp>
        <p:nvSpPr>
          <p:cNvPr id="47" name="Rectangle 19"/>
          <p:cNvSpPr>
            <a:spLocks noChangeArrowheads="1"/>
          </p:cNvSpPr>
          <p:nvPr>
            <p:custDataLst>
              <p:tags r:id="rId9"/>
            </p:custDataLst>
          </p:nvPr>
        </p:nvSpPr>
        <p:spPr bwMode="black">
          <a:xfrm>
            <a:off x="6726476" y="3336813"/>
            <a:ext cx="3959954" cy="7732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Preserved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can't change</a:t>
            </a:r>
          </a:p>
        </p:txBody>
      </p:sp>
      <p:sp>
        <p:nvSpPr>
          <p:cNvPr id="39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10789119" y="608369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10789119" y="579191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1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10789119" y="553172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2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10793555" y="5255947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r3</a:t>
            </a:r>
          </a:p>
        </p:txBody>
      </p:sp>
      <p:sp>
        <p:nvSpPr>
          <p:cNvPr id="48" name="Rectangle 2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885003" y="5068319"/>
            <a:ext cx="3801427" cy="14471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anchor="ctr" anchorCtr="1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Scratch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First 4 Function Parameters 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return value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can change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35FABE-D72B-3F46-AB80-04F43934D1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ectangle 10"/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10825841" y="429930"/>
            <a:ext cx="1197645" cy="2527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chemeClr val="accent6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r15/pc</a:t>
            </a:r>
          </a:p>
        </p:txBody>
      </p:sp>
      <p:sp>
        <p:nvSpPr>
          <p:cNvPr id="36" name="Rectangle 8"/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10806766" y="1533954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r13/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sp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7" name="Rectangle 9"/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>
            <a:off x="10806766" y="1229377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r14/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lr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FEF91CD2-7E2B-5A4C-9C95-2A21B5870107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10825842" y="2153931"/>
            <a:ext cx="1197645" cy="2485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r11/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fp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>
            <p:custDataLst>
              <p:tags r:id="rId19"/>
            </p:custDataLst>
          </p:nvPr>
        </p:nvSpPr>
        <p:spPr bwMode="gray">
          <a:xfrm>
            <a:off x="10806766" y="1841901"/>
            <a:ext cx="1180509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r12/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ip</a:t>
            </a:r>
            <a:endParaRPr lang="en-US" sz="2000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78" name="Rectangle 22">
            <a:extLst>
              <a:ext uri="{FF2B5EF4-FFF2-40B4-BE49-F238E27FC236}">
                <a16:creationId xmlns:a16="http://schemas.microsoft.com/office/drawing/2014/main" id="{C1A833C8-093F-624F-994F-D90A5E3AE989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black">
          <a:xfrm>
            <a:off x="7294209" y="1332146"/>
            <a:ext cx="3392221" cy="10195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call implementation &amp; long branching</a:t>
            </a:r>
          </a:p>
        </p:txBody>
      </p:sp>
      <p:sp>
        <p:nvSpPr>
          <p:cNvPr id="76" name="Rectangle 22">
            <a:extLst>
              <a:ext uri="{FF2B5EF4-FFF2-40B4-BE49-F238E27FC236}">
                <a16:creationId xmlns:a16="http://schemas.microsoft.com/office/drawing/2014/main" id="{ABB57796-D9CB-B71B-1532-2F8B182884C1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black">
          <a:xfrm>
            <a:off x="7294209" y="233417"/>
            <a:ext cx="3392221" cy="7117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336756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1.09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22727E5-5B15-724E-826E-36ABEDEC895F}"/>
              </a:ext>
            </a:extLst>
          </p:cNvPr>
          <p:cNvSpPr txBox="1">
            <a:spLocks/>
          </p:cNvSpPr>
          <p:nvPr/>
        </p:nvSpPr>
        <p:spPr>
          <a:xfrm>
            <a:off x="3519883" y="2226179"/>
            <a:ext cx="451678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14 – November 3, 2022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3519883" y="1427672"/>
            <a:ext cx="4135559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Aarch32 Assembly – Part 1</a:t>
            </a:r>
          </a:p>
        </p:txBody>
      </p:sp>
    </p:spTree>
    <p:extLst>
      <p:ext uri="{BB962C8B-B14F-4D97-AF65-F5344CB8AC3E}">
        <p14:creationId xmlns:p14="http://schemas.microsoft.com/office/powerpoint/2010/main" val="2156982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6E7A361-8350-844A-B46B-A6EEE21CB5ED}"/>
              </a:ext>
            </a:extLst>
          </p:cNvPr>
          <p:cNvSpPr/>
          <p:nvPr/>
        </p:nvSpPr>
        <p:spPr bwMode="auto">
          <a:xfrm>
            <a:off x="7153835" y="1203456"/>
            <a:ext cx="4773943" cy="364212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  <a:alpha val="7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0001042c &lt;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e3530061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0x61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10430: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ba000002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10440 &lt;store&gt;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10434: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e353007a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0x7a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10438: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ca000000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1043c: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e2433020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sub r3, r3, #32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00010440 &lt;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e7c13002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[r1, r2]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10444: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e2822001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0x1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10448: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e7d03002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[r0, r2]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1044c: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e3530000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0x0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10450: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1afffff5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36A66-93EC-6644-9E0B-E766189D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39" y="100170"/>
            <a:ext cx="10694407" cy="629771"/>
          </a:xfrm>
        </p:spPr>
        <p:txBody>
          <a:bodyPr/>
          <a:lstStyle/>
          <a:p>
            <a:r>
              <a:rPr lang="en-US" sz="2800" dirty="0"/>
              <a:t>CPU Operational Overview: Executing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4D3B6-E447-174E-8963-9FCA769B3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368" y="872036"/>
            <a:ext cx="6857469" cy="541232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2000" b="1" dirty="0">
                <a:solidFill>
                  <a:srgbClr val="0070C0"/>
                </a:solidFill>
              </a:rPr>
              <a:t>Everything </a:t>
            </a:r>
            <a:r>
              <a:rPr lang="en-US" altLang="en-US" sz="2000" dirty="0"/>
              <a:t>has a</a:t>
            </a:r>
            <a:r>
              <a:rPr lang="en-US" altLang="en-US" sz="2000" b="1" dirty="0">
                <a:solidFill>
                  <a:srgbClr val="0070C0"/>
                </a:solidFill>
              </a:rPr>
              <a:t> memory address</a:t>
            </a:r>
            <a:r>
              <a:rPr lang="en-US" altLang="en-US" sz="2000" dirty="0"/>
              <a:t>: </a:t>
            </a:r>
            <a:r>
              <a:rPr lang="en-US" altLang="en-US" sz="2000" b="1" dirty="0">
                <a:solidFill>
                  <a:schemeClr val="accent1"/>
                </a:solidFill>
              </a:rPr>
              <a:t>instructions</a:t>
            </a:r>
            <a:r>
              <a:rPr lang="en-US" altLang="en-US" sz="2000" dirty="0"/>
              <a:t> &amp; </a:t>
            </a:r>
            <a:r>
              <a:rPr lang="en-US" altLang="en-US" sz="2000" b="1" dirty="0">
                <a:solidFill>
                  <a:schemeClr val="accent1"/>
                </a:solidFill>
              </a:rPr>
              <a:t>data</a:t>
            </a:r>
          </a:p>
          <a:p>
            <a:pPr marL="546100" lvl="1" indent="-203200"/>
            <a:r>
              <a:rPr lang="en-US" altLang="en-US" sz="2000" dirty="0"/>
              <a:t>Machine code uses addresses for loops, branches, function calls, variables, etc.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1 Fetch</a:t>
            </a:r>
          </a:p>
          <a:p>
            <a:pPr marL="685800" lvl="1" indent="-342900"/>
            <a:r>
              <a:rPr lang="en-US" sz="2000" dirty="0"/>
              <a:t>read the instruction into memory </a:t>
            </a:r>
            <a:r>
              <a:rPr lang="en-US" sz="2000" b="1" i="1" dirty="0">
                <a:solidFill>
                  <a:schemeClr val="accent1"/>
                </a:solidFill>
              </a:rPr>
              <a:t>(fetch)</a:t>
            </a:r>
          </a:p>
          <a:p>
            <a:pPr marL="685800" lvl="1" indent="-342900"/>
            <a:r>
              <a:rPr lang="en-US" sz="2000" dirty="0"/>
              <a:t>program counter is </a:t>
            </a:r>
            <a:r>
              <a:rPr lang="en-US" sz="2000" dirty="0">
                <a:solidFill>
                  <a:srgbClr val="2C895B"/>
                </a:solidFill>
              </a:rPr>
              <a:t>automatically incremented (+4) to contain the address of the next instruction in memory </a:t>
            </a:r>
            <a:r>
              <a:rPr lang="en-US" sz="2000" dirty="0"/>
              <a:t>Instructions are 32 bits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2 Decode</a:t>
            </a:r>
          </a:p>
          <a:p>
            <a:pPr lvl="1"/>
            <a:r>
              <a:rPr lang="en-US" sz="2000" b="1" i="1" dirty="0">
                <a:solidFill>
                  <a:schemeClr val="accent5"/>
                </a:solidFill>
              </a:rPr>
              <a:t>Decodes the instruction </a:t>
            </a:r>
            <a:r>
              <a:rPr lang="en-US" sz="2000" dirty="0"/>
              <a:t>and sets up execution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3 Execute</a:t>
            </a:r>
          </a:p>
          <a:p>
            <a:pPr lvl="1"/>
            <a:r>
              <a:rPr lang="en-US" sz="2000" dirty="0"/>
              <a:t>CPU completes the </a:t>
            </a:r>
            <a:r>
              <a:rPr lang="en-US" sz="2000" b="1" i="1" dirty="0">
                <a:solidFill>
                  <a:schemeClr val="accent5"/>
                </a:solidFill>
              </a:rPr>
              <a:t>executio</a:t>
            </a:r>
            <a:r>
              <a:rPr lang="en-US" sz="2000" b="1" dirty="0">
                <a:solidFill>
                  <a:schemeClr val="accent5"/>
                </a:solidFill>
              </a:rPr>
              <a:t>n</a:t>
            </a:r>
            <a:r>
              <a:rPr lang="en-US" sz="2000" dirty="0"/>
              <a:t> of the instruction </a:t>
            </a:r>
          </a:p>
          <a:p>
            <a:pPr lvl="1"/>
            <a:r>
              <a:rPr lang="en-US" sz="2000" dirty="0"/>
              <a:t>Execution may alter the pc to take branches, etc.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Go to </a:t>
            </a:r>
            <a:r>
              <a:rPr lang="en-US" sz="2000" b="1" dirty="0">
                <a:solidFill>
                  <a:schemeClr val="accent1"/>
                </a:solidFill>
              </a:rPr>
              <a:t>fetch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9BBFD-CC59-5A47-8C0F-C85B8202EAD0}"/>
              </a:ext>
            </a:extLst>
          </p:cNvPr>
          <p:cNvSpPr txBox="1"/>
          <p:nvPr/>
        </p:nvSpPr>
        <p:spPr>
          <a:xfrm>
            <a:off x="7392262" y="1219122"/>
            <a:ext cx="19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address    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91A3F-7406-CD4C-A3BD-E95D3A9F7C50}"/>
              </a:ext>
            </a:extLst>
          </p:cNvPr>
          <p:cNvSpPr txBox="1"/>
          <p:nvPr/>
        </p:nvSpPr>
        <p:spPr>
          <a:xfrm>
            <a:off x="9552976" y="1234787"/>
            <a:ext cx="1768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assembly version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B6CB3F-6175-3544-81F0-D1A6404B7C73}"/>
              </a:ext>
            </a:extLst>
          </p:cNvPr>
          <p:cNvSpPr txBox="1"/>
          <p:nvPr/>
        </p:nvSpPr>
        <p:spPr>
          <a:xfrm>
            <a:off x="8205821" y="84979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text segment in memory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EF7879-D18F-C04B-A578-AFDFBA510D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07057B-DB05-E772-F434-639A053B76B6}"/>
              </a:ext>
            </a:extLst>
          </p:cNvPr>
          <p:cNvGrpSpPr/>
          <p:nvPr/>
        </p:nvGrpSpPr>
        <p:grpSpPr>
          <a:xfrm>
            <a:off x="5809129" y="1797992"/>
            <a:ext cx="1767798" cy="252767"/>
            <a:chOff x="5809129" y="2075792"/>
            <a:chExt cx="1767798" cy="252767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7A110C9-78C2-0148-8F81-F76EC069F3BB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4" name="Rectangle 10">
              <a:extLst>
                <a:ext uri="{FF2B5EF4-FFF2-40B4-BE49-F238E27FC236}">
                  <a16:creationId xmlns:a16="http://schemas.microsoft.com/office/drawing/2014/main" id="{42FD753B-827F-E2A5-F35C-DC0185760D25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A2DE79B-6073-5585-1E2C-F28C217EBDAB}"/>
              </a:ext>
            </a:extLst>
          </p:cNvPr>
          <p:cNvGrpSpPr/>
          <p:nvPr/>
        </p:nvGrpSpPr>
        <p:grpSpPr>
          <a:xfrm>
            <a:off x="5809129" y="2050759"/>
            <a:ext cx="1767798" cy="252767"/>
            <a:chOff x="5809129" y="2075792"/>
            <a:chExt cx="1767798" cy="252767"/>
          </a:xfrm>
        </p:grpSpPr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9A8C5B06-E47C-B5EC-57EE-E8E6E6069028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1" name="Rectangle 10">
              <a:extLst>
                <a:ext uri="{FF2B5EF4-FFF2-40B4-BE49-F238E27FC236}">
                  <a16:creationId xmlns:a16="http://schemas.microsoft.com/office/drawing/2014/main" id="{782FBB15-C8BA-E802-9AC3-952C3BC47DE7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4186BA-D254-97D7-C65A-572D44D8EBE4}"/>
              </a:ext>
            </a:extLst>
          </p:cNvPr>
          <p:cNvGrpSpPr/>
          <p:nvPr/>
        </p:nvGrpSpPr>
        <p:grpSpPr>
          <a:xfrm>
            <a:off x="5805558" y="2303526"/>
            <a:ext cx="1767798" cy="252767"/>
            <a:chOff x="5809129" y="2075792"/>
            <a:chExt cx="1767798" cy="252767"/>
          </a:xfrm>
        </p:grpSpPr>
        <p:sp>
          <p:nvSpPr>
            <p:cNvPr id="53" name="Right Arrow 52">
              <a:extLst>
                <a:ext uri="{FF2B5EF4-FFF2-40B4-BE49-F238E27FC236}">
                  <a16:creationId xmlns:a16="http://schemas.microsoft.com/office/drawing/2014/main" id="{B92D9640-E9CB-2793-ED23-6615C51A4AE9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4" name="Rectangle 10">
              <a:extLst>
                <a:ext uri="{FF2B5EF4-FFF2-40B4-BE49-F238E27FC236}">
                  <a16:creationId xmlns:a16="http://schemas.microsoft.com/office/drawing/2014/main" id="{079B4BF3-851B-5F19-F9B0-B6B593F71D45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431AC90-A779-9555-6E5C-A7BF42007828}"/>
              </a:ext>
            </a:extLst>
          </p:cNvPr>
          <p:cNvGrpSpPr/>
          <p:nvPr/>
        </p:nvGrpSpPr>
        <p:grpSpPr>
          <a:xfrm>
            <a:off x="5805558" y="2564766"/>
            <a:ext cx="1767798" cy="252767"/>
            <a:chOff x="5809129" y="2075792"/>
            <a:chExt cx="1767798" cy="252767"/>
          </a:xfrm>
        </p:grpSpPr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2566FF76-1D44-B146-C378-0CA10868950D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A35A1B7F-DB53-3097-3DFD-63931B341CF7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FB9112-0473-483D-A7C2-344E7F5D9621}"/>
              </a:ext>
            </a:extLst>
          </p:cNvPr>
          <p:cNvGrpSpPr/>
          <p:nvPr/>
        </p:nvGrpSpPr>
        <p:grpSpPr>
          <a:xfrm>
            <a:off x="5880883" y="3511076"/>
            <a:ext cx="1767798" cy="252767"/>
            <a:chOff x="5809129" y="2075792"/>
            <a:chExt cx="1767798" cy="252767"/>
          </a:xfrm>
        </p:grpSpPr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9374C338-978C-7E0A-0CB1-945924C416A5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0" name="Rectangle 10">
              <a:extLst>
                <a:ext uri="{FF2B5EF4-FFF2-40B4-BE49-F238E27FC236}">
                  <a16:creationId xmlns:a16="http://schemas.microsoft.com/office/drawing/2014/main" id="{BCBD43E4-A0A9-B92F-CC9A-2BD0357F9725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7B9450-F972-A546-9417-55C2228EDECB}"/>
              </a:ext>
            </a:extLst>
          </p:cNvPr>
          <p:cNvGrpSpPr/>
          <p:nvPr/>
        </p:nvGrpSpPr>
        <p:grpSpPr>
          <a:xfrm>
            <a:off x="5880883" y="3770146"/>
            <a:ext cx="1767798" cy="252767"/>
            <a:chOff x="5809129" y="2075792"/>
            <a:chExt cx="1767798" cy="252767"/>
          </a:xfrm>
        </p:grpSpPr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4739515A-DB0A-3BC5-2944-4F1C11C3EB9A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3" name="Rectangle 10">
              <a:extLst>
                <a:ext uri="{FF2B5EF4-FFF2-40B4-BE49-F238E27FC236}">
                  <a16:creationId xmlns:a16="http://schemas.microsoft.com/office/drawing/2014/main" id="{5F8B8512-3339-0349-F016-7F2BA0F81BAA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88D25E-AC3A-4F27-361B-53FE228A17BE}"/>
              </a:ext>
            </a:extLst>
          </p:cNvPr>
          <p:cNvSpPr txBox="1"/>
          <p:nvPr/>
        </p:nvSpPr>
        <p:spPr>
          <a:xfrm>
            <a:off x="7177165" y="4953043"/>
            <a:ext cx="4751622" cy="830997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cs typeface="Courier New" panose="02070309020205020404" pitchFamily="49" charset="0"/>
              </a:rPr>
              <a:t>Edited output For output Created by the command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objdump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16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objdump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 –S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adds source code</a:t>
            </a:r>
          </a:p>
        </p:txBody>
      </p:sp>
    </p:spTree>
    <p:extLst>
      <p:ext uri="{BB962C8B-B14F-4D97-AF65-F5344CB8AC3E}">
        <p14:creationId xmlns:p14="http://schemas.microsoft.com/office/powerpoint/2010/main" val="349799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D661-64A1-AF4B-BC19-035D4E682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8270"/>
          </a:xfrm>
        </p:spPr>
        <p:txBody>
          <a:bodyPr/>
          <a:lstStyle/>
          <a:p>
            <a:r>
              <a:rPr lang="en-US" dirty="0"/>
              <a:t>AArch32 Instruction Categories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7851F-937D-154C-9964-3AE8583D2E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82649" y="709783"/>
            <a:ext cx="6821124" cy="585238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Data movement to/from memory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Transfer Instructions </a:t>
            </a:r>
            <a:r>
              <a:rPr lang="en-US" sz="2200" dirty="0"/>
              <a:t>between memory and registers</a:t>
            </a:r>
          </a:p>
          <a:p>
            <a:pPr lvl="2"/>
            <a:r>
              <a:rPr lang="en-US" sz="2200" dirty="0"/>
              <a:t>Load, Store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Arithmetic and logic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processing Instructions </a:t>
            </a:r>
            <a:r>
              <a:rPr lang="en-US" sz="2200" dirty="0"/>
              <a:t>(registers only)</a:t>
            </a:r>
          </a:p>
          <a:p>
            <a:pPr lvl="2"/>
            <a:r>
              <a:rPr lang="en-US" sz="2200" dirty="0"/>
              <a:t>Add, Subtract, Multiply, Shift, Rotate, …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Control Flow</a:t>
            </a:r>
          </a:p>
          <a:p>
            <a:pPr lvl="1"/>
            <a:r>
              <a:rPr lang="en-US" sz="2200" dirty="0"/>
              <a:t>Compare, Test, If-then, Branch, function calls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Miscellaneous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Traps (OS system calls)</a:t>
            </a:r>
            <a:r>
              <a:rPr lang="en-US" sz="2200" dirty="0"/>
              <a:t>, Breakpoints, wait for events, interrupt enable/disable, data memory barrier, data synchronization barrier</a:t>
            </a:r>
          </a:p>
          <a:p>
            <a:pPr lvl="1"/>
            <a:r>
              <a:rPr lang="en-US" sz="2200" dirty="0"/>
              <a:t>Many others that we will not cover in the class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8D73D-F528-994B-843E-4242D4346958}"/>
              </a:ext>
            </a:extLst>
          </p:cNvPr>
          <p:cNvSpPr/>
          <p:nvPr/>
        </p:nvSpPr>
        <p:spPr>
          <a:xfrm>
            <a:off x="7272833" y="1712238"/>
            <a:ext cx="2042383" cy="1635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Arithmetic and logic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29C158-C612-A24D-B74B-7E9FDF39B48A}"/>
              </a:ext>
            </a:extLst>
          </p:cNvPr>
          <p:cNvSpPr/>
          <p:nvPr/>
        </p:nvSpPr>
        <p:spPr>
          <a:xfrm>
            <a:off x="9562169" y="1712237"/>
            <a:ext cx="2042383" cy="163524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Movement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2A793-62AE-214F-A640-2A4AFB3CC6FE}"/>
              </a:ext>
            </a:extLst>
          </p:cNvPr>
          <p:cNvSpPr/>
          <p:nvPr/>
        </p:nvSpPr>
        <p:spPr>
          <a:xfrm>
            <a:off x="7272833" y="3629171"/>
            <a:ext cx="2042383" cy="163524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493ABC-438E-E14D-BF8C-5F4CB77CF484}"/>
              </a:ext>
            </a:extLst>
          </p:cNvPr>
          <p:cNvSpPr/>
          <p:nvPr/>
        </p:nvSpPr>
        <p:spPr>
          <a:xfrm>
            <a:off x="9562169" y="3629171"/>
            <a:ext cx="2042383" cy="1635241"/>
          </a:xfrm>
          <a:prstGeom prst="rect">
            <a:avLst/>
          </a:prstGeom>
          <a:solidFill>
            <a:srgbClr val="F37440"/>
          </a:solidFill>
          <a:ln>
            <a:solidFill>
              <a:srgbClr val="F375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Miscellaneous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57864-18CF-F740-8E8E-EBDF37D424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8578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2F77-5CE3-D54D-9371-4DCD46043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52" y="355371"/>
            <a:ext cx="5304660" cy="715294"/>
          </a:xfrm>
        </p:spPr>
        <p:txBody>
          <a:bodyPr/>
          <a:lstStyle/>
          <a:p>
            <a:r>
              <a:rPr lang="en-US" dirty="0"/>
              <a:t>Arm Core Organization &amp; Floorplan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83776-5130-F74B-A8F5-193F98645E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943" y="0"/>
            <a:ext cx="6866964" cy="6826124"/>
          </a:xfrm>
          <a:prstGeom prst="rect">
            <a:avLst/>
          </a:prstGeom>
        </p:spPr>
      </p:pic>
      <p:pic>
        <p:nvPicPr>
          <p:cNvPr id="4" name="Picture 2" descr="ARM introduces new-generation Cortex-A72, second-gen 64-bit core | KitGuru">
            <a:extLst>
              <a:ext uri="{FF2B5EF4-FFF2-40B4-BE49-F238E27FC236}">
                <a16:creationId xmlns:a16="http://schemas.microsoft.com/office/drawing/2014/main" id="{F2D4E25F-766A-0B4F-90E8-892D42E5C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93" y="1216477"/>
            <a:ext cx="5115071" cy="427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6940BD-42CC-6D47-911F-9D88B9A1A1AF}"/>
              </a:ext>
            </a:extLst>
          </p:cNvPr>
          <p:cNvSpPr txBox="1"/>
          <p:nvPr/>
        </p:nvSpPr>
        <p:spPr>
          <a:xfrm>
            <a:off x="248252" y="6133297"/>
            <a:ext cx="4634667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Single core </a:t>
            </a:r>
            <a:r>
              <a:rPr lang="en-US" b="1" i="1" dirty="0">
                <a:solidFill>
                  <a:schemeClr val="accent1"/>
                </a:solidFill>
              </a:rPr>
              <a:t>arm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die (not an A72) </a:t>
            </a:r>
            <a:r>
              <a:rPr lang="en-US" b="1" i="1" dirty="0">
                <a:solidFill>
                  <a:schemeClr val="accent1"/>
                </a:solidFill>
              </a:rPr>
              <a:t>Floorplan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2818DA2-4C15-094A-9DF6-6124B770BA73}"/>
              </a:ext>
            </a:extLst>
          </p:cNvPr>
          <p:cNvSpPr/>
          <p:nvPr/>
        </p:nvSpPr>
        <p:spPr>
          <a:xfrm>
            <a:off x="4972687" y="6180727"/>
            <a:ext cx="696603" cy="274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3307B-E04C-664C-9E17-F0FE0B01F2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7226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1896273" y="803653"/>
            <a:ext cx="7894357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Copying</a:t>
            </a:r>
            <a:r>
              <a:rPr lang="en-US" dirty="0"/>
              <a:t> Values To Registers - MOV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3352800" cy="256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mov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5843452" y="929420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1878856" y="3915017"/>
            <a:ext cx="7894357" cy="2712797"/>
            <a:chOff x="1878856" y="3915017"/>
            <a:chExt cx="7894357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7894357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48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mov	r0, 100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Expands an imm8 value 100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stored in the instruction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into the register r0</a:t>
              </a:r>
              <a:endParaRPr lang="en-US" dirty="0">
                <a:solidFill>
                  <a:srgbClr val="00000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100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D9C3A-891E-1456-2958-C439AAD67D7F}"/>
              </a:ext>
            </a:extLst>
          </p:cNvPr>
          <p:cNvSpPr txBox="1"/>
          <p:nvPr/>
        </p:nvSpPr>
        <p:spPr>
          <a:xfrm>
            <a:off x="2362459" y="6104427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Immediate "addressing"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DD25CA-EA91-3B41-C316-BC502DF5805A}"/>
              </a:ext>
            </a:extLst>
          </p:cNvPr>
          <p:cNvSpPr txBox="1"/>
          <p:nvPr/>
        </p:nvSpPr>
        <p:spPr>
          <a:xfrm>
            <a:off x="2143366" y="3126945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register direct "addressing"</a:t>
            </a:r>
          </a:p>
        </p:txBody>
      </p:sp>
    </p:spTree>
    <p:extLst>
      <p:ext uri="{BB962C8B-B14F-4D97-AF65-F5344CB8AC3E}">
        <p14:creationId xmlns:p14="http://schemas.microsoft.com/office/powerpoint/2010/main" val="348630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63984" y="5082000"/>
            <a:ext cx="5687720" cy="14801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r5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r5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1	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1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-4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94599"/>
            <a:ext cx="10515600" cy="471530"/>
          </a:xfrm>
        </p:spPr>
        <p:txBody>
          <a:bodyPr/>
          <a:lstStyle/>
          <a:p>
            <a:r>
              <a:rPr lang="en-US" dirty="0"/>
              <a:t>mov – Copies Register Content between registers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209950" y="591012"/>
            <a:ext cx="6065344" cy="1343783"/>
            <a:chOff x="209950" y="457200"/>
            <a:chExt cx="606534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209950" y="457200"/>
              <a:ext cx="606534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98580" y="95609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58348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63984" y="93250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1040452" y="1328969"/>
              <a:ext cx="216108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550065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832263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591012"/>
            <a:ext cx="5149335" cy="1343783"/>
            <a:chOff x="6497128" y="457200"/>
            <a:chExt cx="5149335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5149335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773717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655772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632390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914588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520400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39718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7153235" y="1312983"/>
              <a:ext cx="219091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EBCBB18-CD9E-8944-80A1-9D7F213935B7}"/>
              </a:ext>
            </a:extLst>
          </p:cNvPr>
          <p:cNvSpPr txBox="1"/>
          <p:nvPr/>
        </p:nvSpPr>
        <p:spPr>
          <a:xfrm>
            <a:off x="3448776" y="706070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0BAFAC-EAC2-6045-887A-995147C70E6E}"/>
              </a:ext>
            </a:extLst>
          </p:cNvPr>
          <p:cNvSpPr txBox="1"/>
          <p:nvPr/>
        </p:nvSpPr>
        <p:spPr>
          <a:xfrm>
            <a:off x="4117549" y="706070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39DC29-2EA2-1E4D-A60D-2B3E816C64EB}"/>
              </a:ext>
            </a:extLst>
          </p:cNvPr>
          <p:cNvGrpSpPr/>
          <p:nvPr/>
        </p:nvGrpSpPr>
        <p:grpSpPr>
          <a:xfrm>
            <a:off x="2775793" y="3655894"/>
            <a:ext cx="6568359" cy="1210129"/>
            <a:chOff x="790967" y="2319549"/>
            <a:chExt cx="6568359" cy="121012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521AD4E-A469-9845-B9AA-73513DEE15C2}"/>
                </a:ext>
              </a:extLst>
            </p:cNvPr>
            <p:cNvSpPr/>
            <p:nvPr/>
          </p:nvSpPr>
          <p:spPr>
            <a:xfrm>
              <a:off x="790967" y="2319549"/>
              <a:ext cx="6568359" cy="86741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59968A-30BD-A748-B396-FAD937C96E6E}"/>
                </a:ext>
              </a:extLst>
            </p:cNvPr>
            <p:cNvSpPr txBox="1"/>
            <p:nvPr/>
          </p:nvSpPr>
          <p:spPr>
            <a:xfrm>
              <a:off x="857036" y="2329349"/>
              <a:ext cx="63017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  <a:p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F554C9-12D1-4C41-A21E-0D81E2BAB1D2}"/>
              </a:ext>
            </a:extLst>
          </p:cNvPr>
          <p:cNvSpPr txBox="1"/>
          <p:nvPr/>
        </p:nvSpPr>
        <p:spPr>
          <a:xfrm>
            <a:off x="282105" y="641063"/>
            <a:ext cx="959703" cy="7386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machine code </a:t>
            </a:r>
            <a:r>
              <a:rPr lang="en-US" sz="1400" b="1" dirty="0">
                <a:solidFill>
                  <a:srgbClr val="0070C0"/>
                </a:solidFill>
              </a:rPr>
              <a:t>bit fields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CC8B44-72B6-7242-A16B-5B5E3EB9C560}"/>
              </a:ext>
            </a:extLst>
          </p:cNvPr>
          <p:cNvSpPr/>
          <p:nvPr/>
        </p:nvSpPr>
        <p:spPr>
          <a:xfrm>
            <a:off x="1241808" y="906125"/>
            <a:ext cx="240405" cy="104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DD9902-FF59-0744-92B9-FB932DAA5A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908E0-BECC-5DFC-EE74-A274A709C1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768" y="2206817"/>
            <a:ext cx="6436151" cy="1384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F0FB5D-1B59-68F8-9F85-BCAC6A7CD697}"/>
              </a:ext>
            </a:extLst>
          </p:cNvPr>
          <p:cNvSpPr txBox="1"/>
          <p:nvPr/>
        </p:nvSpPr>
        <p:spPr>
          <a:xfrm>
            <a:off x="1040452" y="1886186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Immediate "addressing"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327EB-4D58-7C1C-7EE3-2BC2E7824690}"/>
              </a:ext>
            </a:extLst>
          </p:cNvPr>
          <p:cNvSpPr txBox="1"/>
          <p:nvPr/>
        </p:nvSpPr>
        <p:spPr>
          <a:xfrm>
            <a:off x="8032919" y="1837485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register direct "addressing"</a:t>
            </a:r>
          </a:p>
        </p:txBody>
      </p:sp>
    </p:spTree>
    <p:extLst>
      <p:ext uri="{BB962C8B-B14F-4D97-AF65-F5344CB8AC3E}">
        <p14:creationId xmlns:p14="http://schemas.microsoft.com/office/powerpoint/2010/main" val="282163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1896273" y="803653"/>
            <a:ext cx="813982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Add/Sub </a:t>
            </a:r>
            <a:r>
              <a:rPr lang="en-US" dirty="0"/>
              <a:t>Registers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2929053" cy="2248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add	r0, r1, r2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// Adds r1 to r2 and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// stores the result // in r0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962505" y="892023"/>
            <a:ext cx="4066663" cy="2430075"/>
            <a:chOff x="3690497" y="2172403"/>
            <a:chExt cx="4066663" cy="24300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3690497" y="217240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59A5FED-F399-6C41-A0DD-C76A99C3C1F1}"/>
              </a:ext>
            </a:extLst>
          </p:cNvPr>
          <p:cNvSpPr/>
          <p:nvPr/>
        </p:nvSpPr>
        <p:spPr>
          <a:xfrm>
            <a:off x="7697788" y="892023"/>
            <a:ext cx="2126437" cy="621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Arial"/>
              </a:rPr>
              <a:t>r</a:t>
            </a:r>
            <a:r>
              <a:rPr lang="en-US" sz="2800" dirty="0">
                <a:solidFill>
                  <a:srgbClr val="000000"/>
                </a:solidFill>
                <a:effectLst/>
                <a:ea typeface="Arial"/>
              </a:rPr>
              <a:t>egister r2</a:t>
            </a:r>
            <a:endParaRPr lang="en-US" sz="28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6A781A-1CFD-174D-AFEB-B7143541DC39}"/>
              </a:ext>
            </a:extLst>
          </p:cNvPr>
          <p:cNvSpPr txBox="1"/>
          <p:nvPr/>
        </p:nvSpPr>
        <p:spPr>
          <a:xfrm>
            <a:off x="7151151" y="924141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14B896-221B-874F-942A-D86640C8AD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72EB6A-8C4F-5D49-9D98-9FEA6788E928}"/>
              </a:ext>
            </a:extLst>
          </p:cNvPr>
          <p:cNvGrpSpPr/>
          <p:nvPr/>
        </p:nvGrpSpPr>
        <p:grpSpPr>
          <a:xfrm>
            <a:off x="1878856" y="3892727"/>
            <a:ext cx="8157242" cy="2735087"/>
            <a:chOff x="1878856" y="3892727"/>
            <a:chExt cx="8157242" cy="273508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8157242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48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sub	r0, r1, 100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// Perform r1 – 100 and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stores the result in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r0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444FC4-0E87-D944-81B4-A83E1C2FB557}"/>
                </a:ext>
              </a:extLst>
            </p:cNvPr>
            <p:cNvGrpSpPr/>
            <p:nvPr/>
          </p:nvGrpSpPr>
          <p:grpSpPr>
            <a:xfrm>
              <a:off x="5055610" y="4003953"/>
              <a:ext cx="4066663" cy="2430075"/>
              <a:chOff x="3690497" y="2172403"/>
              <a:chExt cx="4066663" cy="243007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BA7B186-FFB1-3B4B-B48D-0AB615DF4B10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" name="Down Arrow 20">
                <a:extLst>
                  <a:ext uri="{FF2B5EF4-FFF2-40B4-BE49-F238E27FC236}">
                    <a16:creationId xmlns:a16="http://schemas.microsoft.com/office/drawing/2014/main" id="{EDD7F647-C7BE-6F4E-974D-BA0F721A3831}"/>
                  </a:ext>
                </a:extLst>
              </p:cNvPr>
              <p:cNvSpPr/>
              <p:nvPr/>
            </p:nvSpPr>
            <p:spPr>
              <a:xfrm>
                <a:off x="5758206" y="3033461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63C9888-E1E9-5949-A20D-281DA5A4FD47}"/>
                  </a:ext>
                </a:extLst>
              </p:cNvPr>
              <p:cNvSpPr/>
              <p:nvPr/>
            </p:nvSpPr>
            <p:spPr>
              <a:xfrm>
                <a:off x="3690497" y="2172403"/>
                <a:ext cx="2126437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</a:t>
                </a:r>
                <a:r>
                  <a:rPr lang="en-US" sz="2800" dirty="0">
                    <a:solidFill>
                      <a:srgbClr val="000000"/>
                    </a:solidFill>
                    <a:effectLst/>
                    <a:ea typeface="Arial"/>
                  </a:rPr>
                  <a:t>egister r1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908A51-1861-5A4C-BBA7-3B6645067F26}"/>
                </a:ext>
              </a:extLst>
            </p:cNvPr>
            <p:cNvSpPr/>
            <p:nvPr/>
          </p:nvSpPr>
          <p:spPr>
            <a:xfrm>
              <a:off x="7763761" y="400395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100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9FCDF5-B240-B647-B69D-357C1E8E9B2A}"/>
                </a:ext>
              </a:extLst>
            </p:cNvPr>
            <p:cNvSpPr txBox="1"/>
            <p:nvPr/>
          </p:nvSpPr>
          <p:spPr>
            <a:xfrm>
              <a:off x="7272953" y="3892727"/>
              <a:ext cx="3561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tx2"/>
                  </a:solidFill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27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5465109" y="4944371"/>
            <a:ext cx="6180849" cy="14578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r2, r3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r1, 1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r1 – 1; or r1--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r1, r2, 234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+ 234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add/sub/</a:t>
            </a:r>
            <a:r>
              <a:rPr lang="en-US" dirty="0" err="1"/>
              <a:t>rsb</a:t>
            </a:r>
            <a:r>
              <a:rPr lang="en-US" dirty="0"/>
              <a:t> – Add or Subtract two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51611" y="2191049"/>
            <a:ext cx="6867630" cy="261255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constant - Rn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Rm - Rn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8ECE0E8-3048-3147-9830-F1E45384EB1F}"/>
              </a:ext>
            </a:extLst>
          </p:cNvPr>
          <p:cNvSpPr/>
          <p:nvPr/>
        </p:nvSpPr>
        <p:spPr bwMode="auto">
          <a:xfrm>
            <a:off x="137698" y="5187690"/>
            <a:ext cx="5185962" cy="104513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IN" sz="2000" dirty="0">
                <a:latin typeface="Consolas" panose="020B0609020204030204" pitchFamily="49" charset="0"/>
                <a:cs typeface="Consolas" panose="020B0609020204030204" pitchFamily="49" charset="0"/>
              </a:rPr>
              <a:t>mov   r5, 5       </a:t>
            </a:r>
            <a:r>
              <a:rPr lang="en-IN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r5 = 5</a:t>
            </a:r>
          </a:p>
          <a:p>
            <a:pPr algn="just"/>
            <a:r>
              <a:rPr lang="en-IN" sz="2000" dirty="0">
                <a:latin typeface="Consolas" panose="020B0609020204030204" pitchFamily="49" charset="0"/>
                <a:cs typeface="Consolas" panose="020B0609020204030204" pitchFamily="49" charset="0"/>
              </a:rPr>
              <a:t>mov   r7, 7       </a:t>
            </a:r>
            <a:r>
              <a:rPr lang="en-IN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r7 = 7</a:t>
            </a:r>
          </a:p>
          <a:p>
            <a:pPr algn="just"/>
            <a:r>
              <a:rPr lang="pt-B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   r7, r7, r5  </a:t>
            </a:r>
            <a:r>
              <a:rPr lang="pt-BR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r7 = 12 r5 = 5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86A6D9-2072-0048-B223-8F849D28FA8F}"/>
              </a:ext>
            </a:extLst>
          </p:cNvPr>
          <p:cNvGrpSpPr/>
          <p:nvPr/>
        </p:nvGrpSpPr>
        <p:grpSpPr>
          <a:xfrm>
            <a:off x="224481" y="597902"/>
            <a:ext cx="6081368" cy="1343783"/>
            <a:chOff x="464451" y="748523"/>
            <a:chExt cx="6081368" cy="134378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464451" y="748523"/>
              <a:ext cx="6081368" cy="1343783"/>
              <a:chOff x="209950" y="457200"/>
              <a:chExt cx="6081368" cy="134378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209950" y="457200"/>
                <a:ext cx="608136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711849" y="931210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4017741" y="1300600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30B3D10-8B0D-8C41-A468-927BBDA307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22347" y="982957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8FF6F6-4164-9A49-938D-A39E1A29C46C}"/>
                  </a:ext>
                </a:extLst>
              </p:cNvPr>
              <p:cNvSpPr txBox="1"/>
              <p:nvPr/>
            </p:nvSpPr>
            <p:spPr>
              <a:xfrm>
                <a:off x="1342217" y="1300600"/>
                <a:ext cx="1298885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291036" y="572258"/>
                <a:ext cx="1863180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rsb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BB1A992-B4E5-E342-BDA8-AE16EC2AE411}"/>
                  </a:ext>
                </a:extLst>
              </p:cNvPr>
              <p:cNvSpPr txBox="1"/>
              <p:nvPr/>
            </p:nvSpPr>
            <p:spPr>
              <a:xfrm>
                <a:off x="2158398" y="576909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4078200" y="869929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742594" y="871069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3249132" y="869956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61920" y="122964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970649" y="1597274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75A415-3622-F943-997A-8F5251EE2268}"/>
              </a:ext>
            </a:extLst>
          </p:cNvPr>
          <p:cNvGrpSpPr/>
          <p:nvPr/>
        </p:nvGrpSpPr>
        <p:grpSpPr>
          <a:xfrm>
            <a:off x="6426697" y="597902"/>
            <a:ext cx="5555729" cy="1343783"/>
            <a:chOff x="6773348" y="748523"/>
            <a:chExt cx="555572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8" y="748523"/>
              <a:ext cx="5555729" cy="1343783"/>
              <a:chOff x="209949" y="457200"/>
              <a:chExt cx="555572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49" y="457200"/>
                <a:ext cx="555572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322931" y="996755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4144702" y="1361818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48326" y="1044019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1400975" y="1366146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79439" y="636559"/>
                <a:ext cx="1805351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rsb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2184377" y="637971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584009" y="93101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007417" y="131654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9397096" y="166241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10426516" y="94007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E448C78-1D13-D842-A09C-00D7A2EB2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8581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0" grpId="0" animBg="1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B3F6-9EED-2247-B534-40D364C98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82" y="-25998"/>
            <a:ext cx="10515600" cy="715294"/>
          </a:xfrm>
        </p:spPr>
        <p:txBody>
          <a:bodyPr/>
          <a:lstStyle/>
          <a:p>
            <a:r>
              <a:rPr lang="en-US" dirty="0"/>
              <a:t>Writing a Sequence of Add &amp; Subtract Instructions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6D1DA-05BA-B049-A6A9-81AAF8DE098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3367" y="795347"/>
            <a:ext cx="5256696" cy="38142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You need to perform the following sequence of integer adds/subtracts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宋体" charset="0"/>
                <a:cs typeface="宋体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b + c + d - e;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Since ARM uses a </a:t>
            </a:r>
            <a:r>
              <a:rPr lang="en-US" sz="2000" dirty="0">
                <a:solidFill>
                  <a:srgbClr val="2C895B"/>
                </a:solidFill>
                <a:ea typeface="宋体" charset="0"/>
                <a:cs typeface="宋体" charset="0"/>
              </a:rPr>
              <a:t>three-operand instruction</a:t>
            </a:r>
            <a:r>
              <a:rPr lang="en-US" sz="2000" dirty="0">
                <a:ea typeface="宋体" charset="0"/>
                <a:cs typeface="宋体" charset="0"/>
              </a:rPr>
              <a:t> set,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you can only operate on </a:t>
            </a:r>
            <a:r>
              <a:rPr lang="en-US" sz="2000" dirty="0">
                <a:solidFill>
                  <a:srgbClr val="C00000"/>
                </a:solidFill>
                <a:ea typeface="宋体" charset="0"/>
                <a:cs typeface="宋体" charset="0"/>
              </a:rPr>
              <a:t>two operands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at a time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So, you need to use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one register as an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accumulator</a:t>
            </a:r>
            <a:r>
              <a:rPr lang="en-US" sz="2000" dirty="0">
                <a:ea typeface="宋体" charset="0"/>
                <a:cs typeface="宋体" charset="0"/>
              </a:rPr>
              <a:t> and create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 sequence of add instructions</a:t>
            </a:r>
            <a:r>
              <a:rPr lang="en-US" sz="2000" dirty="0">
                <a:ea typeface="宋体" charset="0"/>
                <a:cs typeface="宋体" charset="0"/>
              </a:rPr>
              <a:t> to build up the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539482-2110-BF4D-9345-114C7A89C49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69182" y="689296"/>
            <a:ext cx="4521200" cy="25786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 = b  + c  + d  - 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 + r3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((r1 + r2) + r3)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+ r3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– 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4F7DA-BC11-314B-9FF1-8F73D31952AA}"/>
              </a:ext>
            </a:extLst>
          </p:cNvPr>
          <p:cNvSpPr txBox="1"/>
          <p:nvPr/>
        </p:nvSpPr>
        <p:spPr>
          <a:xfrm>
            <a:off x="1613957" y="4715643"/>
            <a:ext cx="3078956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75579D43-FB7D-D640-9EAF-726F00A8149F}"/>
              </a:ext>
            </a:extLst>
          </p:cNvPr>
          <p:cNvSpPr txBox="1">
            <a:spLocks/>
          </p:cNvSpPr>
          <p:nvPr/>
        </p:nvSpPr>
        <p:spPr>
          <a:xfrm>
            <a:off x="7281091" y="4867013"/>
            <a:ext cx="3021858" cy="9180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  <a:endParaRPr lang="en-US" sz="1200" dirty="0">
              <a:latin typeface="Consolas" panose="020B0609020204030204" pitchFamily="49" charset="0"/>
              <a:ea typeface="宋体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DCF37-A5D0-DD42-8D80-5037AC1024B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B4D9DE9-1E96-8508-EFDB-91A7C80CDBA6}"/>
              </a:ext>
            </a:extLst>
          </p:cNvPr>
          <p:cNvSpPr txBox="1">
            <a:spLocks/>
          </p:cNvSpPr>
          <p:nvPr/>
        </p:nvSpPr>
        <p:spPr>
          <a:xfrm>
            <a:off x="6569182" y="3314803"/>
            <a:ext cx="4521200" cy="12509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r3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r4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000528F-62B3-12D8-1837-110A1AE065E6}"/>
              </a:ext>
            </a:extLst>
          </p:cNvPr>
          <p:cNvSpPr txBox="1">
            <a:spLocks/>
          </p:cNvSpPr>
          <p:nvPr/>
        </p:nvSpPr>
        <p:spPr>
          <a:xfrm>
            <a:off x="7270931" y="5884797"/>
            <a:ext cx="3078956" cy="808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5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08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9" grpId="0" animBg="1"/>
      <p:bldP spid="25" grpId="0" animBg="1"/>
      <p:bldP spid="7" grpId="0"/>
      <p:bldP spid="8" grpId="0" uiExpand="1" build="p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BA0A28-961C-4251-3AC2-9A3F68290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0158"/>
          </a:xfrm>
        </p:spPr>
        <p:txBody>
          <a:bodyPr/>
          <a:lstStyle/>
          <a:p>
            <a:r>
              <a:rPr lang="en-US" dirty="0"/>
              <a:t>R (register) Type Data Processing: Machine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D32D5-477D-AB5B-09F3-9C9F0212D2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0009" y="2086930"/>
            <a:ext cx="10771991" cy="11975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2CD6E3C-ADB9-34E7-F690-59E75D0C2639}"/>
              </a:ext>
            </a:extLst>
          </p:cNvPr>
          <p:cNvGrpSpPr/>
          <p:nvPr/>
        </p:nvGrpSpPr>
        <p:grpSpPr>
          <a:xfrm>
            <a:off x="5410986" y="3171046"/>
            <a:ext cx="6294117" cy="3550346"/>
            <a:chOff x="5410986" y="3171046"/>
            <a:chExt cx="6294117" cy="3550346"/>
          </a:xfrm>
        </p:grpSpPr>
        <p:sp>
          <p:nvSpPr>
            <p:cNvPr id="7" name="Bent-Up Arrow 6">
              <a:extLst>
                <a:ext uri="{FF2B5EF4-FFF2-40B4-BE49-F238E27FC236}">
                  <a16:creationId xmlns:a16="http://schemas.microsoft.com/office/drawing/2014/main" id="{E176C2B7-8215-11FF-650E-3ECCBFA3428C}"/>
                </a:ext>
              </a:extLst>
            </p:cNvPr>
            <p:cNvSpPr/>
            <p:nvPr/>
          </p:nvSpPr>
          <p:spPr>
            <a:xfrm rot="5400000">
              <a:off x="5756235" y="2825797"/>
              <a:ext cx="1197536" cy="1888034"/>
            </a:xfrm>
            <a:prstGeom prst="bentUpArrow">
              <a:avLst>
                <a:gd name="adj1" fmla="val 10627"/>
                <a:gd name="adj2" fmla="val 15568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AD3600-F965-B1EA-8831-BDB274FC9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95839" y="3292392"/>
              <a:ext cx="4309264" cy="3429000"/>
            </a:xfrm>
            <a:prstGeom prst="rect">
              <a:avLst/>
            </a:prstGeom>
          </p:spPr>
        </p:pic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0F2033-EFE4-512D-C8A5-3E4014F3CEF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88383" y="611005"/>
            <a:ext cx="10023794" cy="15176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Instructions that </a:t>
            </a:r>
            <a:r>
              <a:rPr lang="en-US" dirty="0">
                <a:solidFill>
                  <a:srgbClr val="2C895B"/>
                </a:solidFill>
              </a:rPr>
              <a:t>process data using three-register arguments</a:t>
            </a:r>
          </a:p>
          <a:p>
            <a:r>
              <a:rPr lang="en-US" sz="2200" dirty="0"/>
              <a:t>The general instruction format is (not all fields will be in every instruction)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opcode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Rd (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destination)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Rn (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 1), Rm 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 2)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C02C3E-6D9D-CB8F-ABFF-0DC9A4C9C5DA}"/>
              </a:ext>
            </a:extLst>
          </p:cNvPr>
          <p:cNvGrpSpPr/>
          <p:nvPr/>
        </p:nvGrpSpPr>
        <p:grpSpPr>
          <a:xfrm>
            <a:off x="333487" y="3851737"/>
            <a:ext cx="6191349" cy="2718249"/>
            <a:chOff x="333487" y="3851737"/>
            <a:chExt cx="6191349" cy="27182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5CC2CC-5DFF-0C2D-E0A4-1C8030C9CC4B}"/>
                </a:ext>
              </a:extLst>
            </p:cNvPr>
            <p:cNvSpPr txBox="1"/>
            <p:nvPr/>
          </p:nvSpPr>
          <p:spPr>
            <a:xfrm>
              <a:off x="1692199" y="3851737"/>
              <a:ext cx="2611115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B9D09A-DD15-E1F1-C1E2-73DA2FACF860}"/>
                </a:ext>
              </a:extLst>
            </p:cNvPr>
            <p:cNvSpPr txBox="1"/>
            <p:nvPr/>
          </p:nvSpPr>
          <p:spPr>
            <a:xfrm>
              <a:off x="333487" y="5039962"/>
              <a:ext cx="6191349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dirty="0">
                  <a:latin typeface="ArialMT"/>
                </a:rPr>
                <a:t>1110 000</a:t>
              </a:r>
              <a:r>
                <a:rPr lang="en-US" altLang="en-US" sz="2400" b="1" dirty="0">
                  <a:solidFill>
                    <a:srgbClr val="664CA5"/>
                  </a:solidFill>
                  <a:latin typeface="Arial" panose="020B0604020202020204" pitchFamily="34" charset="0"/>
                </a:rPr>
                <a:t>0 100</a:t>
              </a:r>
              <a:r>
                <a:rPr lang="en-US" altLang="en-US" sz="2400" dirty="0">
                  <a:latin typeface="ArialMT"/>
                </a:rPr>
                <a:t>0 </a:t>
              </a:r>
              <a:r>
                <a:rPr lang="en-US" altLang="en-US" sz="2400" b="1" dirty="0">
                  <a:solidFill>
                    <a:srgbClr val="3575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 </a:t>
              </a:r>
              <a:r>
                <a:rPr lang="en-US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 </a:t>
              </a:r>
              <a:r>
                <a:rPr lang="en-US" altLang="en-US" sz="2400" dirty="0">
                  <a:latin typeface="ArialMT"/>
                </a:rPr>
                <a:t>0000 0000 </a:t>
              </a:r>
              <a:r>
                <a:rPr lang="en-US" altLang="en-US" sz="2400" b="1" dirty="0">
                  <a:solidFill>
                    <a:srgbClr val="0F54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0011 </a:t>
              </a:r>
              <a:endParaRPr lang="en-US" altLang="en-US" sz="3600" dirty="0">
                <a:latin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1EABDF-D748-493A-00C6-73A0D1F39072}"/>
                </a:ext>
              </a:extLst>
            </p:cNvPr>
            <p:cNvSpPr txBox="1"/>
            <p:nvPr/>
          </p:nvSpPr>
          <p:spPr>
            <a:xfrm>
              <a:off x="2183803" y="6108321"/>
              <a:ext cx="1979407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0xe0</a:t>
              </a:r>
              <a:r>
                <a:rPr lang="en-US" sz="2400" dirty="0">
                  <a:solidFill>
                    <a:srgbClr val="7030A0"/>
                  </a:solidFill>
                </a:rPr>
                <a:t>8</a:t>
              </a:r>
              <a:r>
                <a:rPr lang="en-US" sz="2400" dirty="0">
                  <a:solidFill>
                    <a:srgbClr val="2C895B"/>
                  </a:solidFill>
                </a:rPr>
                <a:t>1</a:t>
              </a:r>
              <a:r>
                <a:rPr lang="en-US"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/>
                <a:t>00</a:t>
              </a:r>
              <a:r>
                <a:rPr lang="en-US" sz="2400" dirty="0">
                  <a:solidFill>
                    <a:srgbClr val="0070C0"/>
                  </a:solidFill>
                </a:rPr>
                <a:t>3</a:t>
              </a:r>
              <a:r>
                <a:rPr lang="en-US" sz="2400" dirty="0"/>
                <a:t> </a:t>
              </a:r>
              <a:endParaRPr lang="en-US" sz="3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64E40E-87BE-7FF0-46BA-A8B9288EC054}"/>
                </a:ext>
              </a:extLst>
            </p:cNvPr>
            <p:cNvSpPr txBox="1"/>
            <p:nvPr/>
          </p:nvSpPr>
          <p:spPr>
            <a:xfrm>
              <a:off x="1992423" y="4420835"/>
              <a:ext cx="21707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is encoded as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6040EF-7C40-5B99-031C-A00532CDA197}"/>
                </a:ext>
              </a:extLst>
            </p:cNvPr>
            <p:cNvSpPr txBox="1"/>
            <p:nvPr/>
          </p:nvSpPr>
          <p:spPr>
            <a:xfrm>
              <a:off x="2516113" y="5558463"/>
              <a:ext cx="1314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in hex is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49EB96F-1485-EF98-CC4E-EDAF3FBE47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DAD3480E-8E26-4F0A-6B2A-60745062EF8C}"/>
              </a:ext>
            </a:extLst>
          </p:cNvPr>
          <p:cNvSpPr/>
          <p:nvPr/>
        </p:nvSpPr>
        <p:spPr>
          <a:xfrm>
            <a:off x="4412512" y="3022424"/>
            <a:ext cx="202018" cy="3880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4" grpId="0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BA0A28-961C-4251-3AC2-9A3F68290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0158"/>
          </a:xfrm>
        </p:spPr>
        <p:txBody>
          <a:bodyPr/>
          <a:lstStyle/>
          <a:p>
            <a:r>
              <a:rPr lang="en-US" dirty="0"/>
              <a:t>I (immediate) Type Data Processing: Machine Code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AB9F58-77F2-493A-7217-90FEB135C31A}"/>
              </a:ext>
            </a:extLst>
          </p:cNvPr>
          <p:cNvGrpSpPr/>
          <p:nvPr/>
        </p:nvGrpSpPr>
        <p:grpSpPr>
          <a:xfrm>
            <a:off x="333487" y="3916280"/>
            <a:ext cx="6191349" cy="2718249"/>
            <a:chOff x="333487" y="3916280"/>
            <a:chExt cx="6191349" cy="27182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5CC2CC-5DFF-0C2D-E0A4-1C8030C9CC4B}"/>
                </a:ext>
              </a:extLst>
            </p:cNvPr>
            <p:cNvSpPr txBox="1"/>
            <p:nvPr/>
          </p:nvSpPr>
          <p:spPr>
            <a:xfrm>
              <a:off x="1692199" y="3916280"/>
              <a:ext cx="2611115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49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B9D09A-DD15-E1F1-C1E2-73DA2FACF860}"/>
                </a:ext>
              </a:extLst>
            </p:cNvPr>
            <p:cNvSpPr txBox="1"/>
            <p:nvPr/>
          </p:nvSpPr>
          <p:spPr>
            <a:xfrm>
              <a:off x="333487" y="5104505"/>
              <a:ext cx="6191349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dirty="0">
                  <a:latin typeface="ArialMT"/>
                </a:rPr>
                <a:t>1110 000</a:t>
              </a:r>
              <a:r>
                <a:rPr lang="en-US" altLang="en-US" sz="2400" b="1" dirty="0">
                  <a:solidFill>
                    <a:srgbClr val="664CA5"/>
                  </a:solidFill>
                  <a:latin typeface="Arial" panose="020B0604020202020204" pitchFamily="34" charset="0"/>
                </a:rPr>
                <a:t>0 100</a:t>
              </a:r>
              <a:r>
                <a:rPr lang="en-US" altLang="en-US" sz="2400" dirty="0">
                  <a:latin typeface="ArialMT"/>
                </a:rPr>
                <a:t>0 </a:t>
              </a:r>
              <a:r>
                <a:rPr lang="en-US" altLang="en-US" sz="2400" b="1" dirty="0">
                  <a:solidFill>
                    <a:srgbClr val="3575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 </a:t>
              </a:r>
              <a:r>
                <a:rPr lang="en-US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 </a:t>
              </a:r>
              <a:r>
                <a:rPr lang="en-US" altLang="en-US" sz="2400" dirty="0">
                  <a:latin typeface="ArialMT"/>
                </a:rPr>
                <a:t>0000 </a:t>
              </a:r>
              <a:r>
                <a:rPr lang="en-US" altLang="en-US" sz="2400" b="1" dirty="0">
                  <a:solidFill>
                    <a:srgbClr val="0070C0"/>
                  </a:solidFill>
                  <a:latin typeface="ArialMT"/>
                </a:rPr>
                <a:t>0011 </a:t>
              </a:r>
              <a:r>
                <a:rPr lang="en-US" altLang="en-US" sz="24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 </a:t>
              </a:r>
              <a:endParaRPr lang="en-US" altLang="en-US" sz="3600" dirty="0">
                <a:solidFill>
                  <a:srgbClr val="0070C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1EABDF-D748-493A-00C6-73A0D1F39072}"/>
                </a:ext>
              </a:extLst>
            </p:cNvPr>
            <p:cNvSpPr txBox="1"/>
            <p:nvPr/>
          </p:nvSpPr>
          <p:spPr>
            <a:xfrm>
              <a:off x="2183803" y="6172864"/>
              <a:ext cx="1979407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0xe0</a:t>
              </a:r>
              <a:r>
                <a:rPr lang="en-US" sz="2400" dirty="0">
                  <a:solidFill>
                    <a:srgbClr val="7030A0"/>
                  </a:solidFill>
                </a:rPr>
                <a:t>8</a:t>
              </a:r>
              <a:r>
                <a:rPr lang="en-US" sz="2400" dirty="0">
                  <a:solidFill>
                    <a:srgbClr val="2C895B"/>
                  </a:solidFill>
                </a:rPr>
                <a:t>1</a:t>
              </a:r>
              <a:r>
                <a:rPr lang="en-US"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/>
                <a:t>0</a:t>
              </a:r>
              <a:r>
                <a:rPr lang="en-US" sz="2400" dirty="0">
                  <a:solidFill>
                    <a:srgbClr val="0070C0"/>
                  </a:solidFill>
                </a:rPr>
                <a:t>31</a:t>
              </a:r>
              <a:r>
                <a:rPr lang="en-US" sz="2400" dirty="0"/>
                <a:t> </a:t>
              </a:r>
              <a:endParaRPr lang="en-US" sz="3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64E40E-87BE-7FF0-46BA-A8B9288EC054}"/>
                </a:ext>
              </a:extLst>
            </p:cNvPr>
            <p:cNvSpPr txBox="1"/>
            <p:nvPr/>
          </p:nvSpPr>
          <p:spPr>
            <a:xfrm>
              <a:off x="1992423" y="4485378"/>
              <a:ext cx="21707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is encoded as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6040EF-7C40-5B99-031C-A00532CDA197}"/>
                </a:ext>
              </a:extLst>
            </p:cNvPr>
            <p:cNvSpPr txBox="1"/>
            <p:nvPr/>
          </p:nvSpPr>
          <p:spPr>
            <a:xfrm>
              <a:off x="2516113" y="5623006"/>
              <a:ext cx="1314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in hex is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6B8B891-894F-DF0B-FCDB-22CE13D506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9455" y="2179416"/>
            <a:ext cx="10632141" cy="105617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0F2033-EFE4-512D-C8A5-3E4014F3CEF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88977" y="583081"/>
            <a:ext cx="10414045" cy="15176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Instructions that process data </a:t>
            </a:r>
            <a:r>
              <a:rPr lang="en-US" dirty="0">
                <a:solidFill>
                  <a:srgbClr val="2C895B"/>
                </a:solidFill>
              </a:rPr>
              <a:t>using two registers and a constant (in the instruction)</a:t>
            </a:r>
          </a:p>
          <a:p>
            <a:r>
              <a:rPr lang="en-US" sz="2200" dirty="0"/>
              <a:t>The general instruction format is (not all fields will be in every instruction)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opcode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Rd (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destination)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Rn (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 1), constant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66ACB2-B087-151D-3B84-73E06683CBE2}"/>
              </a:ext>
            </a:extLst>
          </p:cNvPr>
          <p:cNvGrpSpPr/>
          <p:nvPr/>
        </p:nvGrpSpPr>
        <p:grpSpPr>
          <a:xfrm>
            <a:off x="5320069" y="3180409"/>
            <a:ext cx="4931279" cy="3454120"/>
            <a:chOff x="5320069" y="3180409"/>
            <a:chExt cx="4931279" cy="34541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AD3600-F965-B1EA-8831-BDB274FC9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4454" y="3692809"/>
              <a:ext cx="3696894" cy="2941720"/>
            </a:xfrm>
            <a:prstGeom prst="rect">
              <a:avLst/>
            </a:prstGeom>
          </p:spPr>
        </p:pic>
        <p:sp>
          <p:nvSpPr>
            <p:cNvPr id="7" name="Bent-Up Arrow 6">
              <a:extLst>
                <a:ext uri="{FF2B5EF4-FFF2-40B4-BE49-F238E27FC236}">
                  <a16:creationId xmlns:a16="http://schemas.microsoft.com/office/drawing/2014/main" id="{E176C2B7-8215-11FF-650E-3ECCBFA3428C}"/>
                </a:ext>
              </a:extLst>
            </p:cNvPr>
            <p:cNvSpPr/>
            <p:nvPr/>
          </p:nvSpPr>
          <p:spPr>
            <a:xfrm rot="5400000">
              <a:off x="5265414" y="3235064"/>
              <a:ext cx="1197536" cy="1088226"/>
            </a:xfrm>
            <a:prstGeom prst="bentUpArrow">
              <a:avLst>
                <a:gd name="adj1" fmla="val 10627"/>
                <a:gd name="adj2" fmla="val 15568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40A36FC-6CC9-935C-5020-2DD3E0F30E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F37822D3-E24A-7A1A-059C-8660811F695A}"/>
              </a:ext>
            </a:extLst>
          </p:cNvPr>
          <p:cNvSpPr/>
          <p:nvPr/>
        </p:nvSpPr>
        <p:spPr>
          <a:xfrm>
            <a:off x="4303314" y="3044203"/>
            <a:ext cx="202018" cy="3880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3BE07-67D2-5B47-3C2C-338CFFEA3542}"/>
              </a:ext>
            </a:extLst>
          </p:cNvPr>
          <p:cNvSpPr txBox="1"/>
          <p:nvPr/>
        </p:nvSpPr>
        <p:spPr>
          <a:xfrm>
            <a:off x="1408147" y="2651485"/>
            <a:ext cx="28405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537812-4533-2147-E47E-8F0AE35D00DA}"/>
              </a:ext>
            </a:extLst>
          </p:cNvPr>
          <p:cNvGrpSpPr/>
          <p:nvPr/>
        </p:nvGrpSpPr>
        <p:grpSpPr>
          <a:xfrm>
            <a:off x="9021013" y="3174705"/>
            <a:ext cx="2798734" cy="912433"/>
            <a:chOff x="9021013" y="3174705"/>
            <a:chExt cx="2798734" cy="912433"/>
          </a:xfrm>
        </p:grpSpPr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A8031271-3D3E-C5DA-81A7-B13D1CF09E6D}"/>
                </a:ext>
              </a:extLst>
            </p:cNvPr>
            <p:cNvSpPr/>
            <p:nvPr/>
          </p:nvSpPr>
          <p:spPr>
            <a:xfrm rot="16200000">
              <a:off x="10240498" y="1955220"/>
              <a:ext cx="359764" cy="2798734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650399-AF77-5302-36A2-11B4A5A33C15}"/>
                </a:ext>
              </a:extLst>
            </p:cNvPr>
            <p:cNvSpPr txBox="1"/>
            <p:nvPr/>
          </p:nvSpPr>
          <p:spPr>
            <a:xfrm>
              <a:off x="9567494" y="3440807"/>
              <a:ext cx="18646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immediate value</a:t>
              </a:r>
            </a:p>
            <a:p>
              <a:r>
                <a:rPr lang="en-US" dirty="0"/>
                <a:t>12 bits only!!!!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90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6" grpId="0"/>
      <p:bldP spid="17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Overview: Line Layout in an Arm Assembly Source File - 1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3422" y="2367281"/>
            <a:ext cx="11736497" cy="418796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Assembly language source text files are </a:t>
            </a:r>
            <a:r>
              <a:rPr lang="en-US" sz="2400" b="1" dirty="0">
                <a:solidFill>
                  <a:srgbClr val="0070C0"/>
                </a:solidFill>
              </a:rPr>
              <a:t>line oriented</a:t>
            </a:r>
            <a:r>
              <a:rPr lang="en-US" sz="2400" dirty="0">
                <a:solidFill>
                  <a:srgbClr val="0070C0"/>
                </a:solidFill>
              </a:rPr>
              <a:t> (each ending in a '\n')</a:t>
            </a:r>
          </a:p>
          <a:p>
            <a:r>
              <a:rPr lang="en-US" sz="2400" b="1" dirty="0">
                <a:solidFill>
                  <a:srgbClr val="2C895B"/>
                </a:solidFill>
              </a:rPr>
              <a:t>Each line represents </a:t>
            </a:r>
            <a:r>
              <a:rPr lang="en-US" sz="2400" dirty="0">
                <a:solidFill>
                  <a:schemeClr val="tx2"/>
                </a:solidFill>
              </a:rPr>
              <a:t>a </a:t>
            </a:r>
            <a:r>
              <a:rPr lang="en-US" sz="2400" b="1" dirty="0">
                <a:solidFill>
                  <a:srgbClr val="C00000"/>
                </a:solidFill>
              </a:rPr>
              <a:t>starting address in memory </a:t>
            </a:r>
            <a:r>
              <a:rPr lang="en-US" sz="2400" dirty="0">
                <a:solidFill>
                  <a:schemeClr val="tx2"/>
                </a:solidFill>
              </a:rPr>
              <a:t>and does </a:t>
            </a:r>
            <a:r>
              <a:rPr lang="en-US" sz="2400" b="1" dirty="0">
                <a:solidFill>
                  <a:srgbClr val="0070C0"/>
                </a:solidFill>
              </a:rPr>
              <a:t>one</a:t>
            </a:r>
            <a:r>
              <a:rPr lang="en-US" sz="2400" dirty="0">
                <a:solidFill>
                  <a:srgbClr val="0070C0"/>
                </a:solidFill>
              </a:rPr>
              <a:t> of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Specifies the </a:t>
            </a:r>
            <a:r>
              <a:rPr lang="en-US" sz="2400" dirty="0">
                <a:solidFill>
                  <a:srgbClr val="2C895B"/>
                </a:solidFill>
              </a:rPr>
              <a:t>contents of memory for a </a:t>
            </a:r>
            <a:r>
              <a:rPr lang="en-US" sz="2400" dirty="0">
                <a:solidFill>
                  <a:srgbClr val="C00000"/>
                </a:solidFill>
              </a:rPr>
              <a:t>variable</a:t>
            </a:r>
            <a:r>
              <a:rPr lang="en-US" sz="2400" dirty="0">
                <a:solidFill>
                  <a:srgbClr val="2C895B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(segments containing data)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Specifies the </a:t>
            </a:r>
            <a:r>
              <a:rPr lang="en-US" sz="2400" dirty="0">
                <a:solidFill>
                  <a:srgbClr val="2C895B"/>
                </a:solidFill>
              </a:rPr>
              <a:t>contents of memory for an </a:t>
            </a:r>
            <a:r>
              <a:rPr lang="en-US" sz="2400" dirty="0">
                <a:solidFill>
                  <a:srgbClr val="C00000"/>
                </a:solidFill>
              </a:rPr>
              <a:t>instruction</a:t>
            </a:r>
            <a:r>
              <a:rPr lang="en-US" sz="2400" dirty="0">
                <a:solidFill>
                  <a:srgbClr val="2C895B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(text segment)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2C895B"/>
                </a:solidFill>
              </a:rPr>
              <a:t>Assembler directives </a:t>
            </a:r>
            <a:r>
              <a:rPr lang="en-US" sz="2400" dirty="0">
                <a:solidFill>
                  <a:srgbClr val="F37440"/>
                </a:solidFill>
              </a:rPr>
              <a:t>tell the assembler to do something (</a:t>
            </a:r>
            <a:r>
              <a:rPr lang="en-US" sz="2400" dirty="0">
                <a:solidFill>
                  <a:schemeClr val="tx2"/>
                </a:solidFill>
              </a:rPr>
              <a:t>for example, change label scope, define a macro, etc.</a:t>
            </a:r>
            <a:r>
              <a:rPr lang="en-US" sz="2400" dirty="0">
                <a:solidFill>
                  <a:srgbClr val="F37440"/>
                </a:solidFill>
              </a:rPr>
              <a:t>)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that </a:t>
            </a:r>
            <a:r>
              <a:rPr lang="en-US" sz="2400" dirty="0">
                <a:solidFill>
                  <a:srgbClr val="C00000"/>
                </a:solidFill>
              </a:rPr>
              <a:t>does not allocate memory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Each line </a:t>
            </a:r>
            <a:r>
              <a:rPr lang="en-US" sz="2400" dirty="0"/>
              <a:t>is </a:t>
            </a:r>
            <a:r>
              <a:rPr lang="en-US" sz="2400" b="1" dirty="0">
                <a:solidFill>
                  <a:schemeClr val="accent5"/>
                </a:solidFill>
              </a:rPr>
              <a:t>organized </a:t>
            </a:r>
            <a:r>
              <a:rPr lang="en-US" sz="2400" b="1" dirty="0"/>
              <a:t>into</a:t>
            </a:r>
            <a:r>
              <a:rPr lang="en-US" sz="2400" b="1" dirty="0">
                <a:solidFill>
                  <a:schemeClr val="accent5"/>
                </a:solidFill>
              </a:rPr>
              <a:t> up to four </a:t>
            </a:r>
            <a:r>
              <a:rPr lang="en-US" sz="2400" b="1" u="sng" dirty="0">
                <a:solidFill>
                  <a:schemeClr val="accent5"/>
                </a:solidFill>
              </a:rPr>
              <a:t>columns</a:t>
            </a:r>
            <a:r>
              <a:rPr lang="en-US" sz="2400" b="1" dirty="0">
                <a:solidFill>
                  <a:schemeClr val="accent5"/>
                </a:solidFill>
              </a:rPr>
              <a:t> 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Not every column is used </a:t>
            </a:r>
            <a:r>
              <a:rPr lang="en-US" sz="2400" dirty="0"/>
              <a:t>on each line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Not every line </a:t>
            </a:r>
            <a:r>
              <a:rPr lang="en-US" sz="2400" dirty="0"/>
              <a:t>will result in </a:t>
            </a:r>
            <a:r>
              <a:rPr lang="en-US" sz="2400" dirty="0">
                <a:solidFill>
                  <a:srgbClr val="2C895B"/>
                </a:solidFill>
              </a:rPr>
              <a:t>memory being allocated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F15FB3-73BE-BF4A-9AAE-299EADE44E44}"/>
              </a:ext>
            </a:extLst>
          </p:cNvPr>
          <p:cNvSpPr/>
          <p:nvPr/>
        </p:nvSpPr>
        <p:spPr bwMode="auto">
          <a:xfrm>
            <a:off x="1941647" y="1122326"/>
            <a:ext cx="7399783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C801A7-96FA-0945-9555-3F93DB681ED9}"/>
              </a:ext>
            </a:extLst>
          </p:cNvPr>
          <p:cNvGrpSpPr/>
          <p:nvPr/>
        </p:nvGrpSpPr>
        <p:grpSpPr>
          <a:xfrm>
            <a:off x="3023818" y="1537756"/>
            <a:ext cx="569387" cy="720945"/>
            <a:chOff x="2725206" y="809171"/>
            <a:chExt cx="569387" cy="7209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B7E5EC-C9F7-5C4A-A6C8-07C0D69352AB}"/>
                </a:ext>
              </a:extLst>
            </p:cNvPr>
            <p:cNvSpPr txBox="1"/>
            <p:nvPr/>
          </p:nvSpPr>
          <p:spPr>
            <a:xfrm>
              <a:off x="2725206" y="1130006"/>
              <a:ext cx="5693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tab</a:t>
              </a:r>
            </a:p>
          </p:txBody>
        </p:sp>
        <p:sp>
          <p:nvSpPr>
            <p:cNvPr id="3" name="Up Arrow 2">
              <a:extLst>
                <a:ext uri="{FF2B5EF4-FFF2-40B4-BE49-F238E27FC236}">
                  <a16:creationId xmlns:a16="http://schemas.microsoft.com/office/drawing/2014/main" id="{0DB671EC-9253-FE41-9435-DC3008ADB3B0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0B6F50-CD6E-4A41-BF27-601280BBECFE}"/>
              </a:ext>
            </a:extLst>
          </p:cNvPr>
          <p:cNvGrpSpPr/>
          <p:nvPr/>
        </p:nvGrpSpPr>
        <p:grpSpPr>
          <a:xfrm>
            <a:off x="4337348" y="1551498"/>
            <a:ext cx="1636987" cy="707225"/>
            <a:chOff x="2191405" y="809171"/>
            <a:chExt cx="1636987" cy="7072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0C63AE-3416-7741-ADE3-125DDC10F021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F44286AD-A712-1D45-B37C-FD843C419AE6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6A1696-84AE-6349-BE29-A4A9A432979D}"/>
              </a:ext>
            </a:extLst>
          </p:cNvPr>
          <p:cNvGrpSpPr/>
          <p:nvPr/>
        </p:nvGrpSpPr>
        <p:grpSpPr>
          <a:xfrm>
            <a:off x="6262416" y="1535710"/>
            <a:ext cx="1636987" cy="707225"/>
            <a:chOff x="2191405" y="809171"/>
            <a:chExt cx="1636987" cy="7072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06D98-E8C2-D64B-83FD-E9398A88F755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4BE7FFB5-74CD-334C-BA8F-BD191ADA7F33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16EA4E0-E90D-4D4F-9403-601DF707E1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69E09-2D51-F287-F551-C4502D99F024}"/>
              </a:ext>
            </a:extLst>
          </p:cNvPr>
          <p:cNvSpPr txBox="1"/>
          <p:nvPr/>
        </p:nvSpPr>
        <p:spPr>
          <a:xfrm>
            <a:off x="1941647" y="588243"/>
            <a:ext cx="7399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column 1	column 2	column 3	     column 4</a:t>
            </a:r>
          </a:p>
        </p:txBody>
      </p:sp>
    </p:spTree>
    <p:extLst>
      <p:ext uri="{BB962C8B-B14F-4D97-AF65-F5344CB8AC3E}">
        <p14:creationId xmlns:p14="http://schemas.microsoft.com/office/powerpoint/2010/main" val="86275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Overview: Line Layout in an Arm Assembly Source File - 2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6639" y="3119199"/>
            <a:ext cx="10308270" cy="353364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00B050"/>
                </a:solidFill>
              </a:rPr>
              <a:t>Labels</a:t>
            </a:r>
            <a:r>
              <a:rPr lang="en-US" sz="2000" dirty="0"/>
              <a:t> (optional); starts in column 1</a:t>
            </a:r>
          </a:p>
          <a:p>
            <a:pPr lvl="1"/>
            <a:r>
              <a:rPr lang="en-US" sz="2000" b="1" u="sng" dirty="0">
                <a:solidFill>
                  <a:srgbClr val="C00000"/>
                </a:solidFill>
              </a:rPr>
              <a:t>Only</a:t>
            </a:r>
            <a:r>
              <a:rPr lang="en-US" sz="2000" b="1" dirty="0">
                <a:solidFill>
                  <a:srgbClr val="C00000"/>
                </a:solidFill>
              </a:rPr>
              <a:t> put a label on a line </a:t>
            </a:r>
            <a:r>
              <a:rPr lang="en-US" sz="2000" dirty="0"/>
              <a:t>when you need to </a:t>
            </a:r>
            <a:r>
              <a:rPr lang="en-US" sz="2000" dirty="0">
                <a:solidFill>
                  <a:srgbClr val="0070C0"/>
                </a:solidFill>
              </a:rPr>
              <a:t>associate</a:t>
            </a:r>
            <a:r>
              <a:rPr lang="en-US" sz="2000" dirty="0"/>
              <a:t> a </a:t>
            </a:r>
            <a:r>
              <a:rPr lang="en-US" sz="2000" dirty="0">
                <a:solidFill>
                  <a:srgbClr val="2C895B"/>
                </a:solidFill>
              </a:rPr>
              <a:t>name (a global variable, a function name, a loop/ branch target, etc.)</a:t>
            </a:r>
            <a:r>
              <a:rPr lang="en-US" sz="2000" dirty="0"/>
              <a:t> to that </a:t>
            </a:r>
            <a:r>
              <a:rPr lang="en-US" sz="2000" dirty="0">
                <a:solidFill>
                  <a:srgbClr val="F37440"/>
                </a:solidFill>
              </a:rPr>
              <a:t>lines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location in memory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You then </a:t>
            </a:r>
            <a:r>
              <a:rPr lang="en-US" sz="2000" dirty="0">
                <a:solidFill>
                  <a:srgbClr val="2C895B"/>
                </a:solidFill>
              </a:rPr>
              <a:t>refer to the address </a:t>
            </a:r>
            <a:r>
              <a:rPr lang="en-US" sz="2000" b="1" dirty="0">
                <a:solidFill>
                  <a:srgbClr val="C00000"/>
                </a:solidFill>
              </a:rPr>
              <a:t>by name </a:t>
            </a:r>
            <a:r>
              <a:rPr lang="en-US" sz="2000" dirty="0">
                <a:solidFill>
                  <a:schemeClr val="tx2"/>
                </a:solidFill>
              </a:rPr>
              <a:t>in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7030A0"/>
                </a:solidFill>
              </a:rPr>
              <a:t>Operation type 1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b="1" dirty="0"/>
              <a:t>assembler directives </a:t>
            </a:r>
            <a:r>
              <a:rPr lang="en-US" sz="2000" dirty="0"/>
              <a:t>(all start with a period e.g.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.word </a:t>
            </a:r>
            <a:r>
              <a:rPr lang="en-US" sz="2000" dirty="0"/>
              <a:t>)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7030A0"/>
                </a:solidFill>
              </a:rPr>
              <a:t>Operation Type 2</a:t>
            </a:r>
            <a:r>
              <a:rPr lang="en-US" sz="2000" dirty="0">
                <a:solidFill>
                  <a:srgbClr val="0070C0"/>
                </a:solidFill>
              </a:rPr>
              <a:t>: assembly language </a:t>
            </a:r>
            <a:r>
              <a:rPr lang="en-US" sz="2000" b="1" dirty="0"/>
              <a:t>instructions</a:t>
            </a:r>
            <a:endParaRPr lang="en-US" sz="2000" dirty="0"/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F37440"/>
                </a:solidFill>
              </a:rPr>
              <a:t>Zero or more operands </a:t>
            </a:r>
            <a:r>
              <a:rPr lang="en-US" sz="2000" dirty="0"/>
              <a:t>as required by the instruction or assembler directive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Comments:</a:t>
            </a:r>
            <a:r>
              <a:rPr lang="en-US" sz="2000" dirty="0"/>
              <a:t> C and C++ style; also @ in the place of a C++ comment //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E07DF-1A56-7B45-8E2C-5BF195ADFD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CDB807-C924-3049-99D9-CE09DE2EBF7F}"/>
              </a:ext>
            </a:extLst>
          </p:cNvPr>
          <p:cNvSpPr/>
          <p:nvPr/>
        </p:nvSpPr>
        <p:spPr bwMode="auto">
          <a:xfrm>
            <a:off x="407730" y="585549"/>
            <a:ext cx="11126088" cy="253365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  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assembler directive below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  .word 5			   /* define a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5; */</a:t>
            </a:r>
            <a:endParaRPr lang="en-US" sz="16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instruction example below */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add	   r1   r2, r3	    // add the values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5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56" y="144208"/>
            <a:ext cx="10528529" cy="440185"/>
          </a:xfrm>
        </p:spPr>
        <p:txBody>
          <a:bodyPr/>
          <a:lstStyle/>
          <a:p>
            <a:r>
              <a:rPr lang="en-US" dirty="0"/>
              <a:t>Labels in Arm Assembly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6405" y="3386291"/>
            <a:ext cx="10257127" cy="34189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Remember, a </a:t>
            </a:r>
            <a:r>
              <a:rPr lang="en-US" sz="2000" dirty="0">
                <a:solidFill>
                  <a:srgbClr val="2C895B"/>
                </a:solidFill>
              </a:rPr>
              <a:t>Label</a:t>
            </a:r>
            <a:r>
              <a:rPr lang="en-US" sz="2000" dirty="0">
                <a:solidFill>
                  <a:srgbClr val="0070C0"/>
                </a:solidFill>
              </a:rPr>
              <a:t> associates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a</a:t>
            </a:r>
            <a:r>
              <a:rPr lang="en-US" sz="2000" dirty="0">
                <a:solidFill>
                  <a:srgbClr val="2C895B"/>
                </a:solidFill>
              </a:rPr>
              <a:t> name </a:t>
            </a:r>
            <a:r>
              <a:rPr lang="en-US" sz="2000" dirty="0">
                <a:solidFill>
                  <a:schemeClr val="tx2"/>
                </a:solidFill>
              </a:rPr>
              <a:t>with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memory location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Regular Label:</a:t>
            </a:r>
          </a:p>
          <a:p>
            <a:pPr lvl="1"/>
            <a:r>
              <a:rPr lang="en-US" sz="2000" dirty="0"/>
              <a:t>Used with a </a:t>
            </a:r>
            <a:r>
              <a:rPr lang="en-US" sz="2000" dirty="0">
                <a:solidFill>
                  <a:srgbClr val="C00000"/>
                </a:solidFill>
              </a:rPr>
              <a:t>Function name </a:t>
            </a:r>
            <a:r>
              <a:rPr lang="en-US" sz="2000" dirty="0"/>
              <a:t>(label) </a:t>
            </a:r>
            <a:r>
              <a:rPr lang="en-US" sz="2000" dirty="0">
                <a:solidFill>
                  <a:srgbClr val="2C895B"/>
                </a:solidFill>
              </a:rPr>
              <a:t>or</a:t>
            </a:r>
            <a:r>
              <a:rPr lang="en-US" sz="2000" dirty="0"/>
              <a:t> all </a:t>
            </a:r>
            <a:r>
              <a:rPr lang="en-US" sz="2000" dirty="0">
                <a:solidFill>
                  <a:srgbClr val="C00000"/>
                </a:solidFill>
              </a:rPr>
              <a:t>static variables </a:t>
            </a:r>
            <a:r>
              <a:rPr lang="en-US" sz="2000" dirty="0"/>
              <a:t>in any of the data segments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Local Label: </a:t>
            </a:r>
            <a:r>
              <a:rPr lang="en-US" sz="2000" dirty="0"/>
              <a:t>Name starts with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local label prefix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) only usable in the same file</a:t>
            </a:r>
            <a:endParaRPr lang="en-US" sz="2000" dirty="0">
              <a:solidFill>
                <a:srgbClr val="00B050"/>
              </a:solidFill>
            </a:endParaRP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C00000"/>
                </a:solidFill>
              </a:rPr>
              <a:t>Targets for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branches: if switch, </a:t>
            </a:r>
            <a:r>
              <a:rPr lang="en-US" sz="1800" dirty="0" err="1">
                <a:solidFill>
                  <a:srgbClr val="0070C0"/>
                </a:solidFill>
              </a:rPr>
              <a:t>goto</a:t>
            </a:r>
            <a:r>
              <a:rPr lang="en-US" sz="1800" dirty="0">
                <a:solidFill>
                  <a:srgbClr val="0070C0"/>
                </a:solidFill>
              </a:rPr>
              <a:t>, break, continue,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loops: for, while, do-while</a:t>
            </a:r>
            <a:endParaRPr lang="en-US" sz="1800" dirty="0"/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2C895B"/>
                </a:solidFill>
              </a:rPr>
              <a:t>Anonymous variables </a:t>
            </a:r>
            <a:r>
              <a:rPr lang="en-US" sz="2000" dirty="0"/>
              <a:t>(the address of </a:t>
            </a:r>
            <a:r>
              <a:rPr lang="en-US" sz="2000" dirty="0">
                <a:solidFill>
                  <a:srgbClr val="2C895B"/>
                </a:solidFill>
              </a:rPr>
              <a:t>string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not the address of foo </a:t>
            </a:r>
            <a:r>
              <a:rPr lang="en-US" sz="2000" dirty="0"/>
              <a:t>in the following)</a:t>
            </a:r>
          </a:p>
          <a:p>
            <a:pPr marL="690562" lvl="2" indent="0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*foo = "anonymous variable"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7D459-99A3-F841-88C3-64FD7BDC4C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23B1B-123D-F020-062F-01545A0F8B1B}"/>
              </a:ext>
            </a:extLst>
          </p:cNvPr>
          <p:cNvSpPr/>
          <p:nvPr/>
        </p:nvSpPr>
        <p:spPr bwMode="auto">
          <a:xfrm>
            <a:off x="2743261" y="668597"/>
            <a:ext cx="8912445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Lmesg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.string  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  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push    {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add     r2, r2, 1       // increment char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B77F96-A951-5FD3-EB72-449C70756798}"/>
              </a:ext>
            </a:extLst>
          </p:cNvPr>
          <p:cNvGrpSpPr/>
          <p:nvPr/>
        </p:nvGrpSpPr>
        <p:grpSpPr>
          <a:xfrm>
            <a:off x="1021115" y="731679"/>
            <a:ext cx="1722146" cy="400110"/>
            <a:chOff x="1872409" y="1156033"/>
            <a:chExt cx="1722146" cy="4001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7D6310-6E07-B5FE-0E15-3B479F6F30DE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16633473-DE0A-ADBF-E61A-00EC5E31CED9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66E0FD-BDBD-2DB7-563A-58D5B32E49DE}"/>
              </a:ext>
            </a:extLst>
          </p:cNvPr>
          <p:cNvGrpSpPr/>
          <p:nvPr/>
        </p:nvGrpSpPr>
        <p:grpSpPr>
          <a:xfrm>
            <a:off x="663645" y="1498853"/>
            <a:ext cx="2079616" cy="400110"/>
            <a:chOff x="1514939" y="1156034"/>
            <a:chExt cx="2079616" cy="400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13EFE7-3ECE-4911-E759-0FF268AC25E5}"/>
                </a:ext>
              </a:extLst>
            </p:cNvPr>
            <p:cNvSpPr txBox="1"/>
            <p:nvPr/>
          </p:nvSpPr>
          <p:spPr>
            <a:xfrm>
              <a:off x="1514939" y="1156034"/>
              <a:ext cx="1794081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Regular label</a:t>
              </a: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992A93D3-B831-28C3-55A2-79B3648AF0D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46DC3B-FB27-7E19-880E-D713774FDEF4}"/>
              </a:ext>
            </a:extLst>
          </p:cNvPr>
          <p:cNvGrpSpPr/>
          <p:nvPr/>
        </p:nvGrpSpPr>
        <p:grpSpPr>
          <a:xfrm>
            <a:off x="1021115" y="2625438"/>
            <a:ext cx="1722146" cy="400110"/>
            <a:chOff x="1872409" y="1156033"/>
            <a:chExt cx="1722146" cy="40011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E29FF8-0425-D64F-CB73-ED2B72FE7275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C10E0D00-4710-6E85-A91F-05BC97FDA58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11B78B-45EB-9407-8726-F6DF391FAEA8}"/>
              </a:ext>
            </a:extLst>
          </p:cNvPr>
          <p:cNvSpPr txBox="1"/>
          <p:nvPr/>
        </p:nvSpPr>
        <p:spPr>
          <a:xfrm>
            <a:off x="3852542" y="1456448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main</a:t>
            </a:r>
            <a:r>
              <a:rPr lang="en-US" dirty="0"/>
              <a:t> is the starting address of the push instruction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388756-77EC-355F-D2CA-01B42186A6E1}"/>
              </a:ext>
            </a:extLst>
          </p:cNvPr>
          <p:cNvSpPr txBox="1"/>
          <p:nvPr/>
        </p:nvSpPr>
        <p:spPr>
          <a:xfrm>
            <a:off x="3852542" y="1024717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.</a:t>
            </a:r>
            <a:r>
              <a:rPr lang="en-US" dirty="0" err="1">
                <a:solidFill>
                  <a:srgbClr val="2C895B"/>
                </a:solidFill>
              </a:rPr>
              <a:t>Lmesg</a:t>
            </a:r>
            <a:r>
              <a:rPr lang="en-US" dirty="0"/>
              <a:t> is the starting address for the ascii string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763DD0-3277-C2A4-256C-BF5506F6CFC7}"/>
              </a:ext>
            </a:extLst>
          </p:cNvPr>
          <p:cNvSpPr txBox="1"/>
          <p:nvPr/>
        </p:nvSpPr>
        <p:spPr>
          <a:xfrm>
            <a:off x="3905000" y="2539878"/>
            <a:ext cx="60685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.</a:t>
            </a:r>
            <a:r>
              <a:rPr lang="en-US" dirty="0" err="1">
                <a:solidFill>
                  <a:srgbClr val="2C895B"/>
                </a:solidFill>
              </a:rPr>
              <a:t>Lwhile</a:t>
            </a:r>
            <a:r>
              <a:rPr lang="en-US" dirty="0">
                <a:solidFill>
                  <a:srgbClr val="2C895B"/>
                </a:solidFill>
              </a:rPr>
              <a:t> </a:t>
            </a:r>
            <a:r>
              <a:rPr lang="en-US" dirty="0"/>
              <a:t>is the starting address of the add instruction </a:t>
            </a:r>
          </a:p>
        </p:txBody>
      </p:sp>
    </p:spTree>
    <p:extLst>
      <p:ext uri="{BB962C8B-B14F-4D97-AF65-F5344CB8AC3E}">
        <p14:creationId xmlns:p14="http://schemas.microsoft.com/office/powerpoint/2010/main" val="53023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D33734-3449-8E48-AE43-48115E63D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5041" y="1775915"/>
            <a:ext cx="5679206" cy="3197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5D4F6-4B2C-384C-97B5-0C1268DB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382"/>
            <a:ext cx="12100562" cy="484323"/>
          </a:xfrm>
        </p:spPr>
        <p:txBody>
          <a:bodyPr/>
          <a:lstStyle/>
          <a:p>
            <a:r>
              <a:rPr lang="en-US" sz="2800" dirty="0"/>
              <a:t>Memory Triangle: Hardware Cost/Performance/Capacity Tiers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7535D-4429-7641-9F27-C006275B8D1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12281" y="5202939"/>
            <a:ext cx="6085740" cy="4843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Clock cycle =~ time to access; larger is </a:t>
            </a:r>
            <a:r>
              <a:rPr lang="en-US" sz="2200" dirty="0">
                <a:solidFill>
                  <a:srgbClr val="0070C0"/>
                </a:solidFill>
              </a:rPr>
              <a:t>slower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78F7DC-43E2-DE44-93D5-165D68E8C0EA}"/>
              </a:ext>
            </a:extLst>
          </p:cNvPr>
          <p:cNvSpPr txBox="1"/>
          <p:nvPr/>
        </p:nvSpPr>
        <p:spPr>
          <a:xfrm>
            <a:off x="589914" y="6506909"/>
            <a:ext cx="2670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Dive Into Systems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021E7-5C98-7C43-8D81-71ABD8EE3BC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07098C-1036-393C-C257-5228F0362AE9}"/>
              </a:ext>
            </a:extLst>
          </p:cNvPr>
          <p:cNvGrpSpPr/>
          <p:nvPr/>
        </p:nvGrpSpPr>
        <p:grpSpPr>
          <a:xfrm>
            <a:off x="7603876" y="3545781"/>
            <a:ext cx="3385998" cy="674916"/>
            <a:chOff x="7631672" y="2560925"/>
            <a:chExt cx="3385998" cy="6749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4B3F70-AC32-235E-DED3-4FBA13447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8345396" y="2560925"/>
              <a:ext cx="2672274" cy="6205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FA50C4-1EBE-B1BF-A726-26526FBF1F08}"/>
                </a:ext>
              </a:extLst>
            </p:cNvPr>
            <p:cNvSpPr txBox="1"/>
            <p:nvPr/>
          </p:nvSpPr>
          <p:spPr>
            <a:xfrm>
              <a:off x="7631672" y="2589510"/>
              <a:ext cx="7822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DIMM memory Module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1034CB-5FE2-2C56-FD1F-6020FEF77724}"/>
              </a:ext>
            </a:extLst>
          </p:cNvPr>
          <p:cNvGrpSpPr/>
          <p:nvPr/>
        </p:nvGrpSpPr>
        <p:grpSpPr>
          <a:xfrm>
            <a:off x="8709410" y="2013324"/>
            <a:ext cx="2793943" cy="3039745"/>
            <a:chOff x="8737206" y="1028468"/>
            <a:chExt cx="2793943" cy="3039745"/>
          </a:xfrm>
        </p:grpSpPr>
        <p:pic>
          <p:nvPicPr>
            <p:cNvPr id="1026" name="Picture 2" descr="980 PRO PCIe 4.0 NVMe SSD 1TB Memory &amp; Storage - MZ-V8P1T0B/AM | Samsung US">
              <a:extLst>
                <a:ext uri="{FF2B5EF4-FFF2-40B4-BE49-F238E27FC236}">
                  <a16:creationId xmlns:a16="http://schemas.microsoft.com/office/drawing/2014/main" id="{9F1ED529-3157-3380-8CC1-F37E83379B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37206" y="3396742"/>
              <a:ext cx="1810332" cy="506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1A007B6-D4CF-D5BB-D12B-7902BACA1D00}"/>
                </a:ext>
              </a:extLst>
            </p:cNvPr>
            <p:cNvSpPr/>
            <p:nvPr/>
          </p:nvSpPr>
          <p:spPr>
            <a:xfrm>
              <a:off x="10808380" y="1028468"/>
              <a:ext cx="690219" cy="4572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BA22D85-FB16-D9F6-A5C7-9B84DC3D2146}"/>
                </a:ext>
              </a:extLst>
            </p:cNvPr>
            <p:cNvSpPr/>
            <p:nvPr/>
          </p:nvSpPr>
          <p:spPr>
            <a:xfrm rot="16200000" flipV="1">
              <a:off x="10207805" y="2361272"/>
              <a:ext cx="2600967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7DF6F7A-A9B3-13B4-108E-F1ACD9F6E3A9}"/>
                </a:ext>
              </a:extLst>
            </p:cNvPr>
            <p:cNvSpPr/>
            <p:nvPr/>
          </p:nvSpPr>
          <p:spPr>
            <a:xfrm flipV="1">
              <a:off x="10448083" y="3618097"/>
              <a:ext cx="1083066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24BFC59-B0A2-7549-710C-6792D7B19AF3}"/>
                </a:ext>
              </a:extLst>
            </p:cNvPr>
            <p:cNvSpPr txBox="1"/>
            <p:nvPr/>
          </p:nvSpPr>
          <p:spPr>
            <a:xfrm>
              <a:off x="10547538" y="3698881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PCI-E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C9C9D9-4798-1E27-C7D1-444850ED02A9}"/>
              </a:ext>
            </a:extLst>
          </p:cNvPr>
          <p:cNvGrpSpPr/>
          <p:nvPr/>
        </p:nvGrpSpPr>
        <p:grpSpPr>
          <a:xfrm>
            <a:off x="7514225" y="1611946"/>
            <a:ext cx="3299795" cy="1971630"/>
            <a:chOff x="7542021" y="627090"/>
            <a:chExt cx="3299795" cy="19716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F02A87E-0CF5-813E-932E-108666200982}"/>
                </a:ext>
              </a:extLst>
            </p:cNvPr>
            <p:cNvSpPr txBox="1"/>
            <p:nvPr/>
          </p:nvSpPr>
          <p:spPr>
            <a:xfrm>
              <a:off x="7565391" y="627090"/>
              <a:ext cx="3276425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     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CD94E7-6E77-80BB-8DAC-93ADB4A92D0F}"/>
                </a:ext>
              </a:extLst>
            </p:cNvPr>
            <p:cNvSpPr txBox="1"/>
            <p:nvPr/>
          </p:nvSpPr>
          <p:spPr>
            <a:xfrm>
              <a:off x="9005933" y="722592"/>
              <a:ext cx="109517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ALU &amp; Logic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139BFE-FDA9-392D-E549-3CFCE0F20280}"/>
                </a:ext>
              </a:extLst>
            </p:cNvPr>
            <p:cNvSpPr/>
            <p:nvPr/>
          </p:nvSpPr>
          <p:spPr>
            <a:xfrm rot="5400000">
              <a:off x="9119012" y="2347819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89BDB6-F0EC-B46A-3248-026C22DEA101}"/>
                </a:ext>
              </a:extLst>
            </p:cNvPr>
            <p:cNvSpPr txBox="1"/>
            <p:nvPr/>
          </p:nvSpPr>
          <p:spPr>
            <a:xfrm>
              <a:off x="8189620" y="222938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D68056-469A-4E57-8A0C-46A4BB503B00}"/>
                </a:ext>
              </a:extLst>
            </p:cNvPr>
            <p:cNvSpPr txBox="1"/>
            <p:nvPr/>
          </p:nvSpPr>
          <p:spPr>
            <a:xfrm>
              <a:off x="9903616" y="222017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C8C676-1BB7-7F6E-D6E3-AECADC0DC615}"/>
                </a:ext>
              </a:extLst>
            </p:cNvPr>
            <p:cNvSpPr/>
            <p:nvPr/>
          </p:nvSpPr>
          <p:spPr>
            <a:xfrm rot="5400000">
              <a:off x="9020268" y="2358447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5A9E69-8253-E83A-DA67-0FC8DC0D3246}"/>
                </a:ext>
              </a:extLst>
            </p:cNvPr>
            <p:cNvSpPr/>
            <p:nvPr/>
          </p:nvSpPr>
          <p:spPr>
            <a:xfrm rot="5400000">
              <a:off x="9703103" y="2355791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3F97ED-A5CE-57AC-7149-34697992F44A}"/>
                </a:ext>
              </a:extLst>
            </p:cNvPr>
            <p:cNvSpPr/>
            <p:nvPr/>
          </p:nvSpPr>
          <p:spPr>
            <a:xfrm rot="5400000">
              <a:off x="9604359" y="2366419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E7A48F-1810-39A8-CD85-D1EBDA05E815}"/>
                </a:ext>
              </a:extLst>
            </p:cNvPr>
            <p:cNvSpPr txBox="1"/>
            <p:nvPr/>
          </p:nvSpPr>
          <p:spPr>
            <a:xfrm>
              <a:off x="7625817" y="842498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Registers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CD9093-53AC-F028-CE65-B770D9F269AD}"/>
                </a:ext>
              </a:extLst>
            </p:cNvPr>
            <p:cNvSpPr txBox="1"/>
            <p:nvPr/>
          </p:nvSpPr>
          <p:spPr>
            <a:xfrm>
              <a:off x="8913794" y="1801006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Caches 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DF30E7-9571-47DA-F9AF-449EF5C6951E}"/>
                </a:ext>
              </a:extLst>
            </p:cNvPr>
            <p:cNvSpPr/>
            <p:nvPr/>
          </p:nvSpPr>
          <p:spPr>
            <a:xfrm rot="5400000">
              <a:off x="9057544" y="1563885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61CE96-CF42-8C27-B0F7-20AA51825FBC}"/>
                </a:ext>
              </a:extLst>
            </p:cNvPr>
            <p:cNvSpPr txBox="1"/>
            <p:nvPr/>
          </p:nvSpPr>
          <p:spPr>
            <a:xfrm>
              <a:off x="8181584" y="146583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2A017B-3260-4EF9-F265-32C9B55CB937}"/>
                </a:ext>
              </a:extLst>
            </p:cNvPr>
            <p:cNvSpPr txBox="1"/>
            <p:nvPr/>
          </p:nvSpPr>
          <p:spPr>
            <a:xfrm>
              <a:off x="9868661" y="146724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B0ACBF0-061B-195D-AF54-418A2E717555}"/>
                </a:ext>
              </a:extLst>
            </p:cNvPr>
            <p:cNvSpPr/>
            <p:nvPr/>
          </p:nvSpPr>
          <p:spPr>
            <a:xfrm rot="5400000">
              <a:off x="8958800" y="1574513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0BF03BF-7629-E653-3082-D320E5146A8F}"/>
                </a:ext>
              </a:extLst>
            </p:cNvPr>
            <p:cNvSpPr/>
            <p:nvPr/>
          </p:nvSpPr>
          <p:spPr>
            <a:xfrm rot="5400000">
              <a:off x="9641635" y="1571857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2350737-513C-725C-7D08-7E71A7DA7CEE}"/>
                </a:ext>
              </a:extLst>
            </p:cNvPr>
            <p:cNvSpPr/>
            <p:nvPr/>
          </p:nvSpPr>
          <p:spPr>
            <a:xfrm rot="5400000">
              <a:off x="9542891" y="1582485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B370B4-E432-1AFF-689C-320083E41EC8}"/>
                </a:ext>
              </a:extLst>
            </p:cNvPr>
            <p:cNvSpPr txBox="1"/>
            <p:nvPr/>
          </p:nvSpPr>
          <p:spPr>
            <a:xfrm>
              <a:off x="7542021" y="1944199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CPU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60031B1-B625-E88A-8C7B-6AB1DBED73C9}"/>
              </a:ext>
            </a:extLst>
          </p:cNvPr>
          <p:cNvSpPr txBox="1"/>
          <p:nvPr/>
        </p:nvSpPr>
        <p:spPr>
          <a:xfrm>
            <a:off x="5858685" y="4422251"/>
            <a:ext cx="15119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~300 K Cycles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555ABCC-678D-174A-71BA-B5B8038CEAE5}"/>
              </a:ext>
            </a:extLst>
          </p:cNvPr>
          <p:cNvSpPr txBox="1"/>
          <p:nvPr/>
        </p:nvSpPr>
        <p:spPr>
          <a:xfrm>
            <a:off x="18111" y="1211830"/>
            <a:ext cx="28207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Goal: keep most Data Accesses high in the Triangle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Smallest Capacity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Highest Performance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Highest cost/capacity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endParaRPr lang="en-US" sz="1600" dirty="0">
              <a:solidFill>
                <a:srgbClr val="C00000"/>
              </a:solidFill>
            </a:endParaRPr>
          </a:p>
          <a:p>
            <a:endParaRPr lang="en-US" sz="1600" dirty="0">
              <a:solidFill>
                <a:srgbClr val="C00000"/>
              </a:solidFill>
            </a:endParaRPr>
          </a:p>
          <a:p>
            <a:endParaRPr lang="en-US" sz="1600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Largest Capacity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Slowest performance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Lowest Cost $/capacity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4EC4969E-0F38-F52C-BCCE-AF542D5B9228}"/>
              </a:ext>
            </a:extLst>
          </p:cNvPr>
          <p:cNvSpPr txBox="1">
            <a:spLocks/>
          </p:cNvSpPr>
          <p:nvPr/>
        </p:nvSpPr>
        <p:spPr>
          <a:xfrm>
            <a:off x="3052550" y="750365"/>
            <a:ext cx="3213860" cy="9374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</a:rPr>
              <a:t>Assume 1 clock cycle per machine instruction</a:t>
            </a:r>
          </a:p>
        </p:txBody>
      </p:sp>
      <p:sp>
        <p:nvSpPr>
          <p:cNvPr id="7" name="Up-Down Arrow 6">
            <a:extLst>
              <a:ext uri="{FF2B5EF4-FFF2-40B4-BE49-F238E27FC236}">
                <a16:creationId xmlns:a16="http://schemas.microsoft.com/office/drawing/2014/main" id="{E41987A7-F922-C04D-9711-BC098C5D383B}"/>
              </a:ext>
            </a:extLst>
          </p:cNvPr>
          <p:cNvSpPr/>
          <p:nvPr/>
        </p:nvSpPr>
        <p:spPr>
          <a:xfrm>
            <a:off x="1111442" y="2980166"/>
            <a:ext cx="317043" cy="115553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91402AC-B357-2484-1ED1-0CC6F8C6AD45}"/>
              </a:ext>
            </a:extLst>
          </p:cNvPr>
          <p:cNvSpPr txBox="1">
            <a:spLocks/>
          </p:cNvSpPr>
          <p:nvPr/>
        </p:nvSpPr>
        <p:spPr>
          <a:xfrm>
            <a:off x="1326948" y="5913232"/>
            <a:ext cx="9990353" cy="484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</a:rPr>
              <a:t>Design Tradeoff: Based on workload considering cost and performance targets</a:t>
            </a:r>
            <a:endParaRPr lang="en-US" sz="2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51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998106-2314-154E-B9E2-5116996DC8E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3944" y="2663345"/>
            <a:ext cx="11693834" cy="36709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&lt;label&gt;</a:t>
            </a:r>
          </a:p>
          <a:p>
            <a:pPr lvl="1"/>
            <a:r>
              <a:rPr lang="en-US" sz="2200" b="1" dirty="0">
                <a:solidFill>
                  <a:schemeClr val="accent1"/>
                </a:solidFill>
              </a:rPr>
              <a:t>Imports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rgbClr val="F37440"/>
                </a:solidFill>
              </a:rPr>
              <a:t>label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(function name, symbol or a static variable name); </a:t>
            </a:r>
          </a:p>
          <a:p>
            <a:pPr lvl="1"/>
            <a:r>
              <a:rPr lang="en-US" sz="2200" dirty="0"/>
              <a:t>An address associated with the label from another file can be used by code in this file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&lt;label&gt;</a:t>
            </a:r>
          </a:p>
          <a:p>
            <a:pPr lvl="1"/>
            <a:r>
              <a:rPr lang="en-US" sz="2200" b="1" dirty="0">
                <a:solidFill>
                  <a:schemeClr val="accent1"/>
                </a:solidFill>
              </a:rPr>
              <a:t>Exports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37440"/>
                </a:solidFill>
              </a:rPr>
              <a:t>label (or symbol)</a:t>
            </a:r>
            <a:r>
              <a:rPr lang="en-US" sz="2200" dirty="0"/>
              <a:t> to be visible outside the source file boundary (other assembly or c source)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label</a:t>
            </a:r>
            <a:r>
              <a:rPr lang="en-US" sz="2200" dirty="0"/>
              <a:t> is either a </a:t>
            </a:r>
            <a:r>
              <a:rPr lang="en-US" sz="2200" dirty="0">
                <a:solidFill>
                  <a:srgbClr val="2C895B"/>
                </a:solidFill>
              </a:rPr>
              <a:t>function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37440"/>
                </a:solidFill>
              </a:rPr>
              <a:t>name</a:t>
            </a:r>
            <a:r>
              <a:rPr lang="en-US" sz="2200" dirty="0"/>
              <a:t> or a </a:t>
            </a:r>
            <a:r>
              <a:rPr lang="en-US" sz="2200" dirty="0">
                <a:solidFill>
                  <a:srgbClr val="0070C0"/>
                </a:solidFill>
              </a:rPr>
              <a:t>global</a:t>
            </a:r>
            <a:r>
              <a:rPr lang="en-US" sz="2200" dirty="0"/>
              <a:t> variable</a:t>
            </a:r>
            <a:r>
              <a:rPr lang="en-US" sz="2200" dirty="0">
                <a:solidFill>
                  <a:srgbClr val="F37440"/>
                </a:solidFill>
              </a:rPr>
              <a:t> name</a:t>
            </a:r>
            <a:endParaRPr lang="en-US" sz="2200" dirty="0"/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Without</a:t>
            </a:r>
            <a:r>
              <a:rPr lang="en-US" sz="2200" dirty="0">
                <a:solidFill>
                  <a:srgbClr val="0070C0"/>
                </a:solidFill>
              </a:rPr>
              <a:t>  </a:t>
            </a:r>
            <a:r>
              <a:rPr lang="en-US" sz="2200" dirty="0">
                <a:solidFill>
                  <a:srgbClr val="7030A0"/>
                </a:solidFill>
              </a:rPr>
              <a:t>.global</a:t>
            </a:r>
            <a:r>
              <a:rPr lang="en-US" sz="2200" dirty="0">
                <a:solidFill>
                  <a:srgbClr val="0070C0"/>
                </a:solidFill>
              </a:rPr>
              <a:t>, </a:t>
            </a:r>
            <a:r>
              <a:rPr lang="en-US" sz="2200" b="1" dirty="0">
                <a:solidFill>
                  <a:srgbClr val="0070C0"/>
                </a:solidFill>
              </a:rPr>
              <a:t>by default </a:t>
            </a:r>
            <a:r>
              <a:rPr lang="en-US" sz="2200" dirty="0">
                <a:solidFill>
                  <a:srgbClr val="F37440"/>
                </a:solidFill>
              </a:rPr>
              <a:t>labels</a:t>
            </a:r>
            <a:r>
              <a:rPr lang="en-US" sz="2200" dirty="0">
                <a:solidFill>
                  <a:srgbClr val="0070C0"/>
                </a:solidFill>
              </a:rPr>
              <a:t> are </a:t>
            </a:r>
            <a:r>
              <a:rPr lang="en-US" sz="2200" dirty="0">
                <a:solidFill>
                  <a:srgbClr val="C00000"/>
                </a:solidFill>
              </a:rPr>
              <a:t>local to the file </a:t>
            </a:r>
            <a:r>
              <a:rPr lang="en-US" sz="2200" dirty="0">
                <a:solidFill>
                  <a:srgbClr val="0070C0"/>
                </a:solidFill>
              </a:rPr>
              <a:t>from the point where they are defined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F7BE84-94B4-444E-9FCF-D804A398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99" y="298329"/>
            <a:ext cx="11791479" cy="450761"/>
          </a:xfrm>
        </p:spPr>
        <p:txBody>
          <a:bodyPr/>
          <a:lstStyle/>
          <a:p>
            <a:r>
              <a:rPr lang="en-US" dirty="0"/>
              <a:t>Assembler Directives: Label Scope Control </a:t>
            </a:r>
            <a:r>
              <a:rPr lang="en-US" sz="2400" dirty="0"/>
              <a:t>(Normal Labels only)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8AE3D0-727E-A244-8908-0F3CC001E66B}"/>
              </a:ext>
            </a:extLst>
          </p:cNvPr>
          <p:cNvSpPr/>
          <p:nvPr/>
        </p:nvSpPr>
        <p:spPr bwMode="auto">
          <a:xfrm>
            <a:off x="3953108" y="820268"/>
            <a:ext cx="3234498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fbuf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3C69D-0858-114C-91DB-EFE45580C02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718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F7BE84-94B4-444E-9FCF-D804A398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32092"/>
          </a:xfrm>
        </p:spPr>
        <p:txBody>
          <a:bodyPr/>
          <a:lstStyle/>
          <a:p>
            <a:r>
              <a:rPr lang="en-US" dirty="0"/>
              <a:t>Assembler Directives: .</a:t>
            </a:r>
            <a:r>
              <a:rPr lang="en-US" dirty="0" err="1"/>
              <a:t>equ</a:t>
            </a:r>
            <a:r>
              <a:rPr lang="en-US" dirty="0"/>
              <a:t> and .</a:t>
            </a:r>
            <a:r>
              <a:rPr lang="en-US" dirty="0" err="1"/>
              <a:t>equiv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998106-2314-154E-B9E2-5116996DC8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8933" y="2539712"/>
            <a:ext cx="11014134" cy="419813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&lt;symbol&gt;,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&lt;expression&gt;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Defines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chemeClr val="accent1"/>
                </a:solidFill>
              </a:rPr>
              <a:t> sets the value </a:t>
            </a:r>
            <a:r>
              <a:rPr lang="en-US" sz="2200" dirty="0"/>
              <a:t>of a </a:t>
            </a:r>
            <a:r>
              <a:rPr lang="en-US" sz="2200" dirty="0">
                <a:solidFill>
                  <a:srgbClr val="00B050"/>
                </a:solidFill>
              </a:rPr>
              <a:t>symbol</a:t>
            </a:r>
            <a:r>
              <a:rPr lang="en-US" sz="2200" dirty="0"/>
              <a:t> to the </a:t>
            </a:r>
            <a:r>
              <a:rPr lang="en-US" sz="2200" dirty="0">
                <a:solidFill>
                  <a:schemeClr val="accent1"/>
                </a:solidFill>
              </a:rPr>
              <a:t>evaluation</a:t>
            </a:r>
            <a:r>
              <a:rPr lang="en-US" sz="2200" dirty="0"/>
              <a:t> of the </a:t>
            </a:r>
            <a:r>
              <a:rPr lang="en-US" sz="2200" dirty="0">
                <a:solidFill>
                  <a:schemeClr val="accent1"/>
                </a:solidFill>
              </a:rPr>
              <a:t>expression </a:t>
            </a:r>
          </a:p>
          <a:p>
            <a:pPr lvl="1"/>
            <a:r>
              <a:rPr lang="en-US" sz="2200" dirty="0"/>
              <a:t>Used for specifying constants, like a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sz="2200" dirty="0"/>
              <a:t>in C</a:t>
            </a:r>
          </a:p>
          <a:p>
            <a:pPr lvl="1"/>
            <a:r>
              <a:rPr lang="en-US" sz="2200" dirty="0"/>
              <a:t>You can </a:t>
            </a:r>
            <a:r>
              <a:rPr lang="en-US" sz="2200" dirty="0">
                <a:solidFill>
                  <a:srgbClr val="C00000"/>
                </a:solidFill>
              </a:rPr>
              <a:t>(re)</a:t>
            </a:r>
            <a:r>
              <a:rPr lang="en-US" sz="2200" dirty="0"/>
              <a:t>set a symbol many times in the file, </a:t>
            </a:r>
            <a:r>
              <a:rPr lang="en-US" sz="2200" dirty="0">
                <a:solidFill>
                  <a:srgbClr val="C00000"/>
                </a:solidFill>
              </a:rPr>
              <a:t>last one seen applies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     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buffer size in bytes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 lines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     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buffer size in bytes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&lt;symbol&gt;,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&lt;expression&gt;</a:t>
            </a:r>
          </a:p>
          <a:p>
            <a:pPr marL="354012" lvl="1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/>
              <a:t>directive is like 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/>
              <a:t>except that the </a:t>
            </a:r>
            <a:r>
              <a:rPr lang="en-US" sz="2200" dirty="0">
                <a:solidFill>
                  <a:schemeClr val="accent1"/>
                </a:solidFill>
              </a:rPr>
              <a:t>assembler will </a:t>
            </a:r>
            <a:r>
              <a:rPr lang="en-US" sz="2200" dirty="0">
                <a:solidFill>
                  <a:srgbClr val="FF0000"/>
                </a:solidFill>
              </a:rPr>
              <a:t>signal an error </a:t>
            </a:r>
            <a:r>
              <a:rPr lang="en-US" sz="2200" dirty="0">
                <a:solidFill>
                  <a:schemeClr val="accent1"/>
                </a:solidFill>
              </a:rPr>
              <a:t>if symbol is already defined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8AE3D0-727E-A244-8908-0F3CC001E66B}"/>
              </a:ext>
            </a:extLst>
          </p:cNvPr>
          <p:cNvSpPr/>
          <p:nvPr/>
        </p:nvSpPr>
        <p:spPr bwMode="auto">
          <a:xfrm>
            <a:off x="1243737" y="706630"/>
            <a:ext cx="9210588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// buffer size in bytes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100*4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buffer for 100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STRSZ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128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buffer for 128 bytes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STRSZ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1280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ERROR! already defined!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STRSZ * 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// redefine BLKSZ from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C6F422-5302-8E46-8B68-5B106179316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9315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95E3BE-1A73-2642-DC71-7F5582B1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42316"/>
          </a:xfrm>
        </p:spPr>
        <p:txBody>
          <a:bodyPr/>
          <a:lstStyle/>
          <a:p>
            <a:r>
              <a:rPr lang="en-US" dirty="0"/>
              <a:t>Example: Assembler Directive and Instructions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5E69F9-C325-2F00-F87E-A9F19DD07602}"/>
              </a:ext>
            </a:extLst>
          </p:cNvPr>
          <p:cNvSpPr/>
          <p:nvPr/>
        </p:nvSpPr>
        <p:spPr bwMode="auto">
          <a:xfrm>
            <a:off x="3415190" y="1471186"/>
            <a:ext cx="8124142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10              	  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11              	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12 300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0A0E1        	 mov     r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r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13              	.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14 300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043083E2          add     r3, r3, 4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15 300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001093E5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r1, [r3]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16 300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0051E3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r1,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17 301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FBFFFF1A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endParaRPr lang="en-US" sz="24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7FD698-49A3-FE47-FBAC-89065F29B4F1}"/>
              </a:ext>
            </a:extLst>
          </p:cNvPr>
          <p:cNvGrpSpPr/>
          <p:nvPr/>
        </p:nvGrpSpPr>
        <p:grpSpPr>
          <a:xfrm>
            <a:off x="3694434" y="4462670"/>
            <a:ext cx="8233344" cy="2182248"/>
            <a:chOff x="1613684" y="-681747"/>
            <a:chExt cx="8233344" cy="21822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FA5A2B-627D-1CC6-47BB-908BB2C3689C}"/>
                </a:ext>
              </a:extLst>
            </p:cNvPr>
            <p:cNvSpPr txBox="1"/>
            <p:nvPr/>
          </p:nvSpPr>
          <p:spPr>
            <a:xfrm>
              <a:off x="1613684" y="792615"/>
              <a:ext cx="823334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Instruction Memory Addresses </a:t>
              </a:r>
              <a:r>
                <a:rPr lang="en-US" sz="2000" dirty="0">
                  <a:solidFill>
                    <a:schemeClr val="accent1"/>
                  </a:solidFill>
                </a:rPr>
                <a:t>(lowest </a:t>
              </a:r>
              <a:r>
                <a:rPr lang="en-US" sz="2000" dirty="0">
                  <a:solidFill>
                    <a:srgbClr val="7030A0"/>
                  </a:solidFill>
                </a:rPr>
                <a:t>2-bits are always are 00)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Notice alignment and how addresses increase by 4 (32-bit instructions)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9598CB3F-24F8-F778-D33F-BD2AF5513D93}"/>
                </a:ext>
              </a:extLst>
            </p:cNvPr>
            <p:cNvSpPr/>
            <p:nvPr/>
          </p:nvSpPr>
          <p:spPr>
            <a:xfrm>
              <a:off x="2522260" y="-681747"/>
              <a:ext cx="147895" cy="141059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1C00E8-910D-1B28-7A9C-722CAE8FFE0F}"/>
              </a:ext>
            </a:extLst>
          </p:cNvPr>
          <p:cNvGrpSpPr/>
          <p:nvPr/>
        </p:nvGrpSpPr>
        <p:grpSpPr>
          <a:xfrm>
            <a:off x="634877" y="1270846"/>
            <a:ext cx="2825729" cy="1347700"/>
            <a:chOff x="1993066" y="510899"/>
            <a:chExt cx="2825729" cy="1347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9913D8-FCAD-4A26-2958-04280DA501D9}"/>
                </a:ext>
              </a:extLst>
            </p:cNvPr>
            <p:cNvSpPr txBox="1"/>
            <p:nvPr/>
          </p:nvSpPr>
          <p:spPr>
            <a:xfrm>
              <a:off x="1993066" y="510899"/>
              <a:ext cx="252219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Regular label </a:t>
              </a:r>
              <a:r>
                <a:rPr lang="en-US" sz="2000" dirty="0">
                  <a:solidFill>
                    <a:srgbClr val="FF0000"/>
                  </a:solidFill>
                </a:rPr>
                <a:t>main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is associated with memory location </a:t>
              </a:r>
              <a:r>
                <a:rPr lang="en-US" sz="2000" dirty="0">
                  <a:solidFill>
                    <a:schemeClr val="tx2"/>
                  </a:solidFill>
                </a:rPr>
                <a:t>0x3000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F099500-7481-EAF1-3767-EED510C8C65A}"/>
                </a:ext>
              </a:extLst>
            </p:cNvPr>
            <p:cNvSpPr/>
            <p:nvPr/>
          </p:nvSpPr>
          <p:spPr>
            <a:xfrm rot="5400000">
              <a:off x="4571447" y="161125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012CD3-F33B-CCDF-3BC3-ACA54CD57B28}"/>
              </a:ext>
            </a:extLst>
          </p:cNvPr>
          <p:cNvGrpSpPr/>
          <p:nvPr/>
        </p:nvGrpSpPr>
        <p:grpSpPr>
          <a:xfrm>
            <a:off x="593034" y="2797133"/>
            <a:ext cx="2822156" cy="1381244"/>
            <a:chOff x="1996639" y="1177033"/>
            <a:chExt cx="2822156" cy="13812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37D442-EC72-93CC-983B-3A3BD1222DE4}"/>
                </a:ext>
              </a:extLst>
            </p:cNvPr>
            <p:cNvSpPr txBox="1"/>
            <p:nvPr/>
          </p:nvSpPr>
          <p:spPr>
            <a:xfrm>
              <a:off x="1996639" y="1234838"/>
              <a:ext cx="252219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Local label </a:t>
              </a:r>
              <a:r>
                <a:rPr lang="en-US" sz="2000" dirty="0">
                  <a:solidFill>
                    <a:srgbClr val="FF0000"/>
                  </a:solidFill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</a:rPr>
                <a:t>Lloop</a:t>
              </a:r>
              <a:endParaRPr lang="en-US" sz="2000" dirty="0">
                <a:solidFill>
                  <a:srgbClr val="FF0000"/>
                </a:solidFill>
              </a:endParaRPr>
            </a:p>
            <a:p>
              <a:r>
                <a:rPr lang="en-US" sz="2000" dirty="0">
                  <a:solidFill>
                    <a:schemeClr val="accent1"/>
                  </a:solidFill>
                </a:rPr>
                <a:t>is associated with memory location </a:t>
              </a:r>
              <a:r>
                <a:rPr lang="en-US" sz="2000" dirty="0">
                  <a:solidFill>
                    <a:schemeClr val="tx2"/>
                  </a:solidFill>
                </a:rPr>
                <a:t>0x3004</a:t>
              </a:r>
            </a:p>
          </p:txBody>
        </p:sp>
        <p:sp>
          <p:nvSpPr>
            <p:cNvPr id="19" name="Up Arrow 18">
              <a:extLst>
                <a:ext uri="{FF2B5EF4-FFF2-40B4-BE49-F238E27FC236}">
                  <a16:creationId xmlns:a16="http://schemas.microsoft.com/office/drawing/2014/main" id="{07CD21FE-D49F-30E5-7D9E-D5DC032560A5}"/>
                </a:ext>
              </a:extLst>
            </p:cNvPr>
            <p:cNvSpPr/>
            <p:nvPr/>
          </p:nvSpPr>
          <p:spPr>
            <a:xfrm rot="5400000">
              <a:off x="4571447" y="1124419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67EBAD0-B5C1-C416-D9D3-B531EA26AFB8}"/>
              </a:ext>
            </a:extLst>
          </p:cNvPr>
          <p:cNvGrpSpPr/>
          <p:nvPr/>
        </p:nvGrpSpPr>
        <p:grpSpPr>
          <a:xfrm>
            <a:off x="4486029" y="608499"/>
            <a:ext cx="4472012" cy="981055"/>
            <a:chOff x="4234666" y="627473"/>
            <a:chExt cx="4472012" cy="98105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1BFF52B-21AD-892C-ABAB-C73E60C7430E}"/>
                </a:ext>
              </a:extLst>
            </p:cNvPr>
            <p:cNvGrpSpPr/>
            <p:nvPr/>
          </p:nvGrpSpPr>
          <p:grpSpPr>
            <a:xfrm>
              <a:off x="4234666" y="627473"/>
              <a:ext cx="4472012" cy="981055"/>
              <a:chOff x="1738286" y="1416959"/>
              <a:chExt cx="4472012" cy="98105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553E83-5E79-4848-4E98-04BD77202045}"/>
                  </a:ext>
                </a:extLst>
              </p:cNvPr>
              <p:cNvSpPr txBox="1"/>
              <p:nvPr/>
            </p:nvSpPr>
            <p:spPr>
              <a:xfrm>
                <a:off x="1738286" y="1416959"/>
                <a:ext cx="4472012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assembler directive </a:t>
                </a:r>
                <a:r>
                  <a:rPr lang="en-US" sz="2000" dirty="0">
                    <a:solidFill>
                      <a:srgbClr val="7030A0"/>
                    </a:solidFill>
                  </a:rPr>
                  <a:t>.</a:t>
                </a:r>
                <a:r>
                  <a:rPr lang="en-US" sz="2000" dirty="0" err="1">
                    <a:solidFill>
                      <a:srgbClr val="7030A0"/>
                    </a:solidFill>
                  </a:rPr>
                  <a:t>equ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does not allocate any memory (NULL = 0)</a:t>
                </a:r>
                <a:endParaRPr lang="en-US" sz="20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E7681929-AFA3-DD7A-05BD-411151FED219}"/>
                  </a:ext>
                </a:extLst>
              </p:cNvPr>
              <p:cNvSpPr/>
              <p:nvPr/>
            </p:nvSpPr>
            <p:spPr>
              <a:xfrm rot="10800000">
                <a:off x="5619823" y="2098052"/>
                <a:ext cx="194734" cy="299962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3B049F48-791A-1C3E-A035-9D2C687FF043}"/>
                </a:ext>
              </a:extLst>
            </p:cNvPr>
            <p:cNvSpPr/>
            <p:nvPr/>
          </p:nvSpPr>
          <p:spPr>
            <a:xfrm rot="10800000">
              <a:off x="5204631" y="1348356"/>
              <a:ext cx="194734" cy="2205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B943FA-39C8-808E-8E92-6DF60E6FD9D3}"/>
              </a:ext>
            </a:extLst>
          </p:cNvPr>
          <p:cNvGrpSpPr/>
          <p:nvPr/>
        </p:nvGrpSpPr>
        <p:grpSpPr>
          <a:xfrm>
            <a:off x="4822578" y="4462670"/>
            <a:ext cx="6976718" cy="1147000"/>
            <a:chOff x="2589428" y="-834147"/>
            <a:chExt cx="6976718" cy="11470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7D84A1-EEF2-B90A-CFFD-0D676FC3582F}"/>
                </a:ext>
              </a:extLst>
            </p:cNvPr>
            <p:cNvSpPr txBox="1"/>
            <p:nvPr/>
          </p:nvSpPr>
          <p:spPr>
            <a:xfrm>
              <a:off x="2589428" y="-395033"/>
              <a:ext cx="697671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Memory Contents</a:t>
              </a:r>
            </a:p>
            <a:p>
              <a:r>
                <a:rPr lang="en-US" sz="2000" dirty="0">
                  <a:solidFill>
                    <a:srgbClr val="FF0000"/>
                  </a:solidFill>
                </a:rPr>
                <a:t>Warning contents shown in </a:t>
              </a:r>
              <a:r>
                <a:rPr lang="en-US" sz="2000" i="1" dirty="0">
                  <a:solidFill>
                    <a:srgbClr val="FF0000"/>
                  </a:solidFill>
                </a:rPr>
                <a:t>"reverse"  </a:t>
              </a:r>
              <a:r>
                <a:rPr lang="en-US" sz="2000" dirty="0">
                  <a:solidFill>
                    <a:srgbClr val="FF0000"/>
                  </a:solidFill>
                </a:rPr>
                <a:t>byte order: </a:t>
              </a:r>
              <a:r>
                <a:rPr lang="en-US" sz="2000" dirty="0" err="1">
                  <a:solidFill>
                    <a:srgbClr val="FF0000"/>
                  </a:solidFill>
                </a:rPr>
                <a:t>Lsb</a:t>
              </a:r>
              <a:r>
                <a:rPr lang="en-US" sz="2000" dirty="0">
                  <a:solidFill>
                    <a:srgbClr val="FF0000"/>
                  </a:solidFill>
                </a:rPr>
                <a:t> – </a:t>
              </a:r>
              <a:r>
                <a:rPr lang="en-US" sz="2000" dirty="0" err="1">
                  <a:solidFill>
                    <a:srgbClr val="FF0000"/>
                  </a:solidFill>
                </a:rPr>
                <a:t>Msb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592E0A4F-E09E-B1AF-E189-DF8F5CA9F3E4}"/>
                </a:ext>
              </a:extLst>
            </p:cNvPr>
            <p:cNvSpPr/>
            <p:nvPr/>
          </p:nvSpPr>
          <p:spPr>
            <a:xfrm>
              <a:off x="3373332" y="-834147"/>
              <a:ext cx="147895" cy="40750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C488E34-376B-17D7-3286-7550BBBB8AB3}"/>
              </a:ext>
            </a:extLst>
          </p:cNvPr>
          <p:cNvSpPr txBox="1"/>
          <p:nvPr/>
        </p:nvSpPr>
        <p:spPr>
          <a:xfrm>
            <a:off x="284161" y="5131369"/>
            <a:ext cx="335059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output generated with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-c 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ahlns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space.S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partial output is shown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BDEE7A-BE67-FB10-8F7A-9EAC6ECBA39E}"/>
              </a:ext>
            </a:extLst>
          </p:cNvPr>
          <p:cNvSpPr txBox="1"/>
          <p:nvPr/>
        </p:nvSpPr>
        <p:spPr>
          <a:xfrm>
            <a:off x="10287000" y="111715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space.S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81B6C-0239-E3C8-185E-7DA06199ACA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106D5B4E-0006-7A33-689E-AF1A6009F305}"/>
              </a:ext>
            </a:extLst>
          </p:cNvPr>
          <p:cNvSpPr/>
          <p:nvPr/>
        </p:nvSpPr>
        <p:spPr>
          <a:xfrm>
            <a:off x="4379165" y="1558571"/>
            <a:ext cx="2263702" cy="42454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2EB2EF3B-EFBF-42AE-2685-1D57AA3FD18A}"/>
              </a:ext>
            </a:extLst>
          </p:cNvPr>
          <p:cNvSpPr/>
          <p:nvPr/>
        </p:nvSpPr>
        <p:spPr>
          <a:xfrm rot="5400000" flipV="1">
            <a:off x="5797113" y="930818"/>
            <a:ext cx="212227" cy="26004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Bent Arrow 30">
            <a:extLst>
              <a:ext uri="{FF2B5EF4-FFF2-40B4-BE49-F238E27FC236}">
                <a16:creationId xmlns:a16="http://schemas.microsoft.com/office/drawing/2014/main" id="{508C1563-FDD9-2BA8-1EF6-64FF61AAC17F}"/>
              </a:ext>
            </a:extLst>
          </p:cNvPr>
          <p:cNvSpPr/>
          <p:nvPr/>
        </p:nvSpPr>
        <p:spPr>
          <a:xfrm rot="5400000" flipV="1">
            <a:off x="5871060" y="1642041"/>
            <a:ext cx="212227" cy="26004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Bent Arrow 31">
            <a:extLst>
              <a:ext uri="{FF2B5EF4-FFF2-40B4-BE49-F238E27FC236}">
                <a16:creationId xmlns:a16="http://schemas.microsoft.com/office/drawing/2014/main" id="{9F48EA9D-4812-45E1-EF8D-CDEFECA54795}"/>
              </a:ext>
            </a:extLst>
          </p:cNvPr>
          <p:cNvSpPr/>
          <p:nvPr/>
        </p:nvSpPr>
        <p:spPr>
          <a:xfrm flipV="1">
            <a:off x="10128047" y="1866928"/>
            <a:ext cx="158953" cy="2150657"/>
          </a:xfrm>
          <a:prstGeom prst="bentArrow">
            <a:avLst>
              <a:gd name="adj1" fmla="val 17048"/>
              <a:gd name="adj2" fmla="val 31627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81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" grpId="0" animBg="1"/>
      <p:bldP spid="8" grpId="0" animBg="1"/>
      <p:bldP spid="31" grpId="0" animBg="1"/>
      <p:bldP spid="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44" y="185134"/>
            <a:ext cx="11587475" cy="867115"/>
          </a:xfrm>
        </p:spPr>
        <p:txBody>
          <a:bodyPr/>
          <a:lstStyle/>
          <a:p>
            <a:r>
              <a:rPr lang="en-US" sz="2800" dirty="0"/>
              <a:t>Unconditional Branching –</a:t>
            </a:r>
            <a:br>
              <a:rPr lang="en-US" sz="2800" dirty="0"/>
            </a:br>
            <a:r>
              <a:rPr lang="en-US" sz="2800" dirty="0"/>
              <a:t>	 Forces Execution to Continue at a Specified Label (</a:t>
            </a:r>
            <a:r>
              <a:rPr lang="en-US" sz="2800" dirty="0" err="1"/>
              <a:t>goto</a:t>
            </a:r>
            <a:r>
              <a:rPr lang="en-US" sz="2800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37CDD7-3DF8-AD40-8213-AB96C358DE2E}"/>
              </a:ext>
            </a:extLst>
          </p:cNvPr>
          <p:cNvSpPr/>
          <p:nvPr/>
        </p:nvSpPr>
        <p:spPr bwMode="auto">
          <a:xfrm>
            <a:off x="1283447" y="5422022"/>
            <a:ext cx="9535696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      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	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add   r0, EXIT_SUCCESS       // set return value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9C3EC5-1464-404E-BF2F-F9C71D388904}"/>
              </a:ext>
            </a:extLst>
          </p:cNvPr>
          <p:cNvSpPr txBox="1">
            <a:spLocks/>
          </p:cNvSpPr>
          <p:nvPr/>
        </p:nvSpPr>
        <p:spPr>
          <a:xfrm>
            <a:off x="739129" y="1224524"/>
            <a:ext cx="11188649" cy="38638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Unconditional Branch </a:t>
            </a:r>
            <a:r>
              <a:rPr lang="en-US" sz="2000" dirty="0">
                <a:solidFill>
                  <a:schemeClr val="tx2"/>
                </a:solidFill>
              </a:rPr>
              <a:t>instruction </a:t>
            </a:r>
            <a:r>
              <a:rPr lang="en-US" sz="2000" i="1" dirty="0">
                <a:solidFill>
                  <a:srgbClr val="2C895B"/>
                </a:solidFill>
              </a:rPr>
              <a:t>(branch to only local labels in CSE30)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Causes an unconditional branch (aka </a:t>
            </a:r>
            <a:r>
              <a:rPr lang="en-US" sz="2000" dirty="0" err="1"/>
              <a:t>goto</a:t>
            </a:r>
            <a:r>
              <a:rPr lang="en-US" sz="2000" dirty="0"/>
              <a:t>) to the instruction with the address .</a:t>
            </a:r>
            <a:r>
              <a:rPr lang="en-US" sz="2000" dirty="0" err="1">
                <a:solidFill>
                  <a:srgbClr val="0070C0"/>
                </a:solidFill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en-US" sz="2000" b="1" dirty="0">
              <a:solidFill>
                <a:srgbClr val="F374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 is called a </a:t>
            </a:r>
            <a:r>
              <a:rPr lang="en-US" sz="2000" b="1" dirty="0">
                <a:solidFill>
                  <a:srgbClr val="0070C0"/>
                </a:solidFill>
              </a:rPr>
              <a:t>branch target label </a:t>
            </a:r>
            <a:r>
              <a:rPr lang="en-US" sz="2000" dirty="0"/>
              <a:t>(the </a:t>
            </a:r>
            <a:r>
              <a:rPr lang="en-US" sz="2000" i="1" dirty="0">
                <a:solidFill>
                  <a:srgbClr val="0070C0"/>
                </a:solidFill>
              </a:rPr>
              <a:t>"target" </a:t>
            </a:r>
            <a:r>
              <a:rPr lang="en-US" sz="2000" dirty="0"/>
              <a:t>of a branch instruction)</a:t>
            </a:r>
          </a:p>
          <a:p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Be careful! </a:t>
            </a:r>
            <a:r>
              <a:rPr lang="en-US" sz="2000" b="1" u="sng" dirty="0">
                <a:solidFill>
                  <a:srgbClr val="FF0000"/>
                </a:solidFill>
                <a:cs typeface="Courier New" panose="02070309020205020404" pitchFamily="49" charset="0"/>
              </a:rPr>
              <a:t>do not to branch to a function label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!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: pc is the base register with the offset being </a:t>
            </a:r>
            <a:r>
              <a:rPr lang="en-US" sz="2000" dirty="0">
                <a:solidFill>
                  <a:srgbClr val="0070C0"/>
                </a:solidFill>
              </a:rPr>
              <a:t>imm24 shifted left two bits </a:t>
            </a:r>
            <a:r>
              <a:rPr lang="en-US" sz="2000" dirty="0"/>
              <a:t>(+/- 32 MB)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imm24</a:t>
            </a:r>
            <a:r>
              <a:rPr lang="en-US" sz="2000" dirty="0"/>
              <a:t> is the </a:t>
            </a:r>
            <a:r>
              <a:rPr lang="en-US" sz="2000" b="1" dirty="0">
                <a:solidFill>
                  <a:srgbClr val="0070C0"/>
                </a:solidFill>
              </a:rPr>
              <a:t>number of instructions</a:t>
            </a:r>
            <a:r>
              <a:rPr lang="en-US" sz="2000" dirty="0"/>
              <a:t> from </a:t>
            </a:r>
            <a:r>
              <a:rPr lang="en-US" sz="2000" b="1" dirty="0">
                <a:solidFill>
                  <a:srgbClr val="0070C0"/>
                </a:solidFill>
              </a:rPr>
              <a:t>pc+8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3F346-2744-CE44-9314-55D58A1EEF5F}"/>
              </a:ext>
            </a:extLst>
          </p:cNvPr>
          <p:cNvSpPr txBox="1"/>
          <p:nvPr/>
        </p:nvSpPr>
        <p:spPr>
          <a:xfrm>
            <a:off x="4724045" y="1330220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3124B-2113-F149-BF6E-62B2E29148E2}"/>
              </a:ext>
            </a:extLst>
          </p:cNvPr>
          <p:cNvSpPr txBox="1"/>
          <p:nvPr/>
        </p:nvSpPr>
        <p:spPr>
          <a:xfrm>
            <a:off x="6051295" y="1330220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ABFE7-A05F-5041-AFC0-D98EF7AB4EF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3561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uiExpand="1" build="p" animBg="1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1776-B5B5-E54D-9D0C-37D4CCBF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87362"/>
          </a:xfrm>
        </p:spPr>
        <p:txBody>
          <a:bodyPr/>
          <a:lstStyle/>
          <a:p>
            <a:r>
              <a:rPr lang="en-US" dirty="0"/>
              <a:t>Examples of of Unconditional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3F590-A23A-254E-B13F-F669BAFBA5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5479" y="4489185"/>
            <a:ext cx="10161042" cy="2072980"/>
          </a:xfr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Branches are used to change execution flow using labels as the branch target</a:t>
            </a:r>
          </a:p>
          <a:p>
            <a:r>
              <a:rPr lang="en-US" sz="2200" dirty="0"/>
              <a:t>In these example, </a:t>
            </a:r>
            <a:r>
              <a:rPr lang="en-US" sz="2200" b="1" i="1" dirty="0">
                <a:solidFill>
                  <a:srgbClr val="FF0000"/>
                </a:solidFill>
              </a:rPr>
              <a:t>.</a:t>
            </a:r>
            <a:r>
              <a:rPr lang="en-US" sz="2200" b="1" i="1" dirty="0" err="1">
                <a:solidFill>
                  <a:srgbClr val="FF0000"/>
                </a:solidFill>
              </a:rPr>
              <a:t>Lforward</a:t>
            </a:r>
            <a:r>
              <a:rPr lang="en-US" sz="2200" i="1" dirty="0">
                <a:solidFill>
                  <a:srgbClr val="F37440"/>
                </a:solidFill>
              </a:rPr>
              <a:t> </a:t>
            </a:r>
            <a:r>
              <a:rPr lang="en-US" sz="2200" dirty="0"/>
              <a:t>and </a:t>
            </a:r>
            <a:r>
              <a:rPr lang="en-US" sz="2200" b="1" i="1" dirty="0">
                <a:solidFill>
                  <a:schemeClr val="accent5"/>
                </a:solidFill>
              </a:rPr>
              <a:t>.</a:t>
            </a:r>
            <a:r>
              <a:rPr lang="en-US" sz="2200" b="1" i="1" dirty="0" err="1">
                <a:solidFill>
                  <a:schemeClr val="accent5"/>
                </a:solidFill>
              </a:rPr>
              <a:t>Lbackward</a:t>
            </a:r>
            <a:r>
              <a:rPr lang="en-US" sz="2200" i="1" dirty="0">
                <a:solidFill>
                  <a:schemeClr val="accent5"/>
                </a:solidFill>
              </a:rPr>
              <a:t> </a:t>
            </a:r>
            <a:r>
              <a:rPr lang="en-US" sz="2200" dirty="0"/>
              <a:t>are the </a:t>
            </a:r>
            <a:r>
              <a:rPr lang="en-US" sz="2200" b="1" u="sng" dirty="0">
                <a:solidFill>
                  <a:srgbClr val="0070C0"/>
                </a:solidFill>
              </a:rPr>
              <a:t>branch target </a:t>
            </a:r>
            <a:r>
              <a:rPr lang="en-US" sz="2200" b="1" dirty="0">
                <a:solidFill>
                  <a:srgbClr val="0070C0"/>
                </a:solidFill>
              </a:rPr>
              <a:t>labels </a:t>
            </a:r>
          </a:p>
          <a:p>
            <a:r>
              <a:rPr lang="en-US" sz="2200" dirty="0">
                <a:solidFill>
                  <a:srgbClr val="0070C0"/>
                </a:solidFill>
              </a:rPr>
              <a:t>Branch target labels </a:t>
            </a:r>
            <a:r>
              <a:rPr lang="en-US" sz="2200" dirty="0"/>
              <a:t>are placed at the beginning of the line (or above it) </a:t>
            </a:r>
          </a:p>
          <a:p>
            <a:r>
              <a:rPr lang="en-US" sz="2200" dirty="0">
                <a:solidFill>
                  <a:srgbClr val="F37440"/>
                </a:solidFill>
              </a:rPr>
              <a:t>Caution: Backward branches should only used with loops!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04C3D-9230-A042-99DC-539A49EC504B}"/>
              </a:ext>
            </a:extLst>
          </p:cNvPr>
          <p:cNvSpPr/>
          <p:nvPr/>
        </p:nvSpPr>
        <p:spPr>
          <a:xfrm>
            <a:off x="468675" y="1521240"/>
            <a:ext cx="3903948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r0, r6, 2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r3, r7, 4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4FD35D-1772-6F42-B6CF-FE953D8E01A5}"/>
              </a:ext>
            </a:extLst>
          </p:cNvPr>
          <p:cNvSpPr/>
          <p:nvPr/>
        </p:nvSpPr>
        <p:spPr>
          <a:xfrm>
            <a:off x="6380128" y="1604828"/>
            <a:ext cx="5471903" cy="22775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r4, r6, r7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b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reachable unless there is a label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after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 .b above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B7800F-A597-4D42-A5AE-121B2894D0D7}"/>
              </a:ext>
            </a:extLst>
          </p:cNvPr>
          <p:cNvSpPr/>
          <p:nvPr/>
        </p:nvSpPr>
        <p:spPr>
          <a:xfrm>
            <a:off x="6985011" y="837781"/>
            <a:ext cx="27863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Backward Branch</a:t>
            </a:r>
          </a:p>
          <a:p>
            <a:pPr algn="just"/>
            <a:r>
              <a:rPr lang="en-US" sz="2400" b="1" dirty="0"/>
              <a:t>(Infinite loop)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EE148E-4B1C-104E-BB95-747E022AD838}"/>
              </a:ext>
            </a:extLst>
          </p:cNvPr>
          <p:cNvSpPr/>
          <p:nvPr/>
        </p:nvSpPr>
        <p:spPr>
          <a:xfrm>
            <a:off x="90524" y="1059574"/>
            <a:ext cx="4660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Unconditional Branch Forward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BC248-D612-8A42-A378-BCAB395282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169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60" y="461870"/>
            <a:ext cx="11869700" cy="513474"/>
          </a:xfrm>
        </p:spPr>
        <p:txBody>
          <a:bodyPr/>
          <a:lstStyle/>
          <a:p>
            <a:r>
              <a:rPr lang="en-US" dirty="0"/>
              <a:t>Anatomy of a Sample Branch:</a:t>
            </a:r>
            <a:br>
              <a:rPr lang="en-US" dirty="0"/>
            </a:br>
            <a:r>
              <a:rPr lang="en-US" dirty="0"/>
              <a:t>	Changing the Next Instruction to Execute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0F53BDD-6985-1D43-888E-41C7565C5140}"/>
              </a:ext>
            </a:extLst>
          </p:cNvPr>
          <p:cNvSpPr/>
          <p:nvPr/>
        </p:nvSpPr>
        <p:spPr bwMode="auto">
          <a:xfrm>
            <a:off x="3225871" y="2367460"/>
            <a:ext cx="2870129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(r3 != r4) {</a:t>
            </a: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+ 1;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r1;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3A2B9AB-7921-3D1B-42E2-07F808BCD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4468" y="4257262"/>
            <a:ext cx="9146072" cy="223086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0070C0"/>
                </a:solidFill>
              </a:rPr>
              <a:t>Branch guard</a:t>
            </a:r>
            <a:r>
              <a:rPr lang="en-US" sz="2000" dirty="0">
                <a:solidFill>
                  <a:schemeClr val="tx2"/>
                </a:solidFill>
              </a:rPr>
              <a:t>: determines whether to execute the "true" block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1: evaluate the branch guard(s) (involves one or more compares/tests)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2: If </a:t>
            </a:r>
            <a:r>
              <a:rPr lang="en-US" sz="2000" dirty="0">
                <a:solidFill>
                  <a:srgbClr val="0070C0"/>
                </a:solidFill>
              </a:rPr>
              <a:t>branch guard evaluates to false </a:t>
            </a:r>
          </a:p>
          <a:p>
            <a:pPr lvl="1"/>
            <a:r>
              <a:rPr lang="en-US" sz="2000" dirty="0">
                <a:solidFill>
                  <a:srgbClr val="F37440"/>
                </a:solidFill>
              </a:rPr>
              <a:t>then </a:t>
            </a:r>
            <a:r>
              <a:rPr lang="en-US" sz="2000" b="1" dirty="0">
                <a:solidFill>
                  <a:srgbClr val="F37440"/>
                </a:solidFill>
              </a:rPr>
              <a:t>branch around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>
                <a:solidFill>
                  <a:srgbClr val="00B050"/>
                </a:solidFill>
              </a:rPr>
              <a:t>true block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else execute the true block</a:t>
            </a: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39ED1C39-AF19-3FEA-3554-E1B5E955D602}"/>
              </a:ext>
            </a:extLst>
          </p:cNvPr>
          <p:cNvSpPr/>
          <p:nvPr/>
        </p:nvSpPr>
        <p:spPr>
          <a:xfrm rot="5400000" flipV="1">
            <a:off x="2185093" y="2724889"/>
            <a:ext cx="1228729" cy="772253"/>
          </a:xfrm>
          <a:prstGeom prst="uturnArrow">
            <a:avLst>
              <a:gd name="adj1" fmla="val 4843"/>
              <a:gd name="adj2" fmla="val 6823"/>
              <a:gd name="adj3" fmla="val 25965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C1290A-F354-0339-3056-085FFF85B88D}"/>
              </a:ext>
            </a:extLst>
          </p:cNvPr>
          <p:cNvGrpSpPr/>
          <p:nvPr/>
        </p:nvGrpSpPr>
        <p:grpSpPr>
          <a:xfrm>
            <a:off x="801320" y="1293317"/>
            <a:ext cx="7229635" cy="1203333"/>
            <a:chOff x="-1767539" y="-451518"/>
            <a:chExt cx="7229635" cy="12033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8C02CD-8B2B-06A6-5A91-D73E055AEA23}"/>
                </a:ext>
              </a:extLst>
            </p:cNvPr>
            <p:cNvSpPr txBox="1"/>
            <p:nvPr/>
          </p:nvSpPr>
          <p:spPr>
            <a:xfrm>
              <a:off x="-1767539" y="-451518"/>
              <a:ext cx="7229635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 depend on the result of a Test (comparison)</a:t>
              </a:r>
            </a:p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 (This test is called a </a:t>
              </a:r>
              <a:r>
                <a:rPr lang="en-US" sz="2000" dirty="0">
                  <a:solidFill>
                    <a:srgbClr val="F37440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" name="Up Arrow 5">
              <a:extLst>
                <a:ext uri="{FF2B5EF4-FFF2-40B4-BE49-F238E27FC236}">
                  <a16:creationId xmlns:a16="http://schemas.microsoft.com/office/drawing/2014/main" id="{067A3D2C-E82B-222C-E608-984E08B9D15E}"/>
                </a:ext>
              </a:extLst>
            </p:cNvPr>
            <p:cNvSpPr/>
            <p:nvPr/>
          </p:nvSpPr>
          <p:spPr>
            <a:xfrm rot="10800000">
              <a:off x="1797986" y="296700"/>
              <a:ext cx="98587" cy="45511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8085FB3-CB46-82F9-82BF-79A0E4F6DF29}"/>
              </a:ext>
            </a:extLst>
          </p:cNvPr>
          <p:cNvGrpSpPr/>
          <p:nvPr/>
        </p:nvGrpSpPr>
        <p:grpSpPr>
          <a:xfrm>
            <a:off x="5826890" y="2403129"/>
            <a:ext cx="2105478" cy="707886"/>
            <a:chOff x="444793" y="-1515752"/>
            <a:chExt cx="2105478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160E5C-22CB-6780-E265-0ADD04310588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F63BF634-5A1C-620D-BE32-2D2D697E8935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225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uiExpand="1" build="p" animBg="1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1389553" y="5717160"/>
            <a:ext cx="8594064" cy="9388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0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0 and sets flags on the result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r2 and sets flags on the result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sz="3200" dirty="0" err="1"/>
              <a:t>cmp</a:t>
            </a:r>
            <a:r>
              <a:rPr lang="en-US" sz="3200" dirty="0"/>
              <a:t>/</a:t>
            </a:r>
            <a:r>
              <a:rPr lang="en-US" sz="3200" dirty="0" err="1"/>
              <a:t>cmm</a:t>
            </a:r>
            <a:r>
              <a:rPr lang="en-US" sz="3200" dirty="0"/>
              <a:t> – Making Conditional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6554" y="2879174"/>
            <a:ext cx="9561602" cy="194494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constant;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constant; then sets condition flags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Rm;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 Rm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Rm; then sets condition flags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600CD2-6CF8-754E-8200-BD1E83F9342C}"/>
              </a:ext>
            </a:extLst>
          </p:cNvPr>
          <p:cNvGrpSpPr/>
          <p:nvPr/>
        </p:nvGrpSpPr>
        <p:grpSpPr>
          <a:xfrm>
            <a:off x="578760" y="692146"/>
            <a:ext cx="5189623" cy="2073894"/>
            <a:chOff x="1005839" y="748523"/>
            <a:chExt cx="5189623" cy="207389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1005839" y="748523"/>
              <a:ext cx="5189623" cy="2073894"/>
              <a:chOff x="751338" y="457200"/>
              <a:chExt cx="5189623" cy="20738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751338" y="457200"/>
                <a:ext cx="5189623" cy="2073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232984" y="931054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3538876" y="1300444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1106306" y="572258"/>
                <a:ext cx="1420217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3599335" y="869773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263729" y="870913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2770267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183055" y="12294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491784" y="159711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CCB08B-EE05-024D-A260-3E26892CA59D}"/>
              </a:ext>
            </a:extLst>
          </p:cNvPr>
          <p:cNvGrpSpPr/>
          <p:nvPr/>
        </p:nvGrpSpPr>
        <p:grpSpPr>
          <a:xfrm>
            <a:off x="6621478" y="692147"/>
            <a:ext cx="4439659" cy="1343783"/>
            <a:chOff x="7351287" y="748523"/>
            <a:chExt cx="443965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7351287" y="748523"/>
              <a:ext cx="4439659" cy="1343783"/>
              <a:chOff x="787888" y="457200"/>
              <a:chExt cx="443965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787888" y="457200"/>
                <a:ext cx="443965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1014686" y="572258"/>
                <a:ext cx="1485032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25533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601193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878860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1711139" y="2015731"/>
            <a:ext cx="386602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98E203-B019-F640-8547-25BE57257212}"/>
              </a:ext>
            </a:extLst>
          </p:cNvPr>
          <p:cNvSpPr txBox="1"/>
          <p:nvPr/>
        </p:nvSpPr>
        <p:spPr>
          <a:xfrm>
            <a:off x="1197395" y="4916695"/>
            <a:ext cx="922543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The values stored in the registers Rn and Rm are not changed</a:t>
            </a:r>
          </a:p>
          <a:p>
            <a:r>
              <a:rPr lang="en-US" alt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The assembler will automatically 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substitute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cmn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 for negative immediate values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7F829C-0639-7547-BC4F-75B762DFEF7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131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5" grpId="0" animBg="1"/>
      <p:bldP spid="2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33" y="37845"/>
            <a:ext cx="10515600" cy="513474"/>
          </a:xfrm>
        </p:spPr>
        <p:txBody>
          <a:bodyPr/>
          <a:lstStyle/>
          <a:p>
            <a:r>
              <a:rPr lang="en-US" dirty="0"/>
              <a:t>Quick Overview of the Condition Bits/Flags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4FDAE-1B1E-AA41-A98B-885F019373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5456" y="1842033"/>
            <a:ext cx="9921060" cy="482700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The CSPR is a special register (like the other registers) in the CPU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>
                <a:solidFill>
                  <a:srgbClr val="2C895B"/>
                </a:solidFill>
              </a:rPr>
              <a:t>four bits at the left </a:t>
            </a:r>
            <a:r>
              <a:rPr lang="en-US" sz="2000" dirty="0">
                <a:solidFill>
                  <a:schemeClr val="tx2"/>
                </a:solidFill>
              </a:rPr>
              <a:t>are called the </a:t>
            </a:r>
            <a:r>
              <a:rPr lang="en-US" sz="2000" dirty="0">
                <a:solidFill>
                  <a:srgbClr val="0070C0"/>
                </a:solidFill>
              </a:rPr>
              <a:t>Condition Code flags</a:t>
            </a:r>
          </a:p>
          <a:p>
            <a:pPr lvl="1"/>
            <a:r>
              <a:rPr lang="en-US" sz="2000" b="1" dirty="0">
                <a:solidFill>
                  <a:srgbClr val="2C895B"/>
                </a:solidFill>
              </a:rPr>
              <a:t>Summarize</a:t>
            </a:r>
            <a:r>
              <a:rPr lang="en-US" sz="2000" dirty="0">
                <a:solidFill>
                  <a:srgbClr val="2C895B"/>
                </a:solidFill>
              </a:rPr>
              <a:t> the </a:t>
            </a:r>
            <a:r>
              <a:rPr lang="en-US" sz="2000" b="1" dirty="0">
                <a:solidFill>
                  <a:srgbClr val="2C895B"/>
                </a:solidFill>
              </a:rPr>
              <a:t>result</a:t>
            </a:r>
            <a:r>
              <a:rPr lang="en-US" sz="2000" dirty="0">
                <a:solidFill>
                  <a:srgbClr val="2C895B"/>
                </a:solidFill>
              </a:rPr>
              <a:t> of a previous instruction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Not all instruction will change the CC bits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Specifically, Condition Code flags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are set </a:t>
            </a:r>
            <a:r>
              <a:rPr lang="en-US" sz="2000" dirty="0"/>
              <a:t>by </a:t>
            </a:r>
            <a:r>
              <a:rPr lang="en-US" sz="2000" dirty="0" err="1"/>
              <a:t>cmm</a:t>
            </a:r>
            <a:r>
              <a:rPr lang="en-US" sz="2000" dirty="0"/>
              <a:t>/</a:t>
            </a:r>
            <a:r>
              <a:rPr lang="en-US" sz="2000" dirty="0" err="1"/>
              <a:t>cmp</a:t>
            </a:r>
            <a:r>
              <a:rPr lang="en-US" sz="2000" dirty="0"/>
              <a:t> (and others)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Example:		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r4, r3 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(Negative) </a:t>
            </a:r>
            <a:r>
              <a:rPr lang="en-US" sz="2000" b="1" dirty="0"/>
              <a:t>flag</a:t>
            </a:r>
            <a:r>
              <a:rPr lang="en-US" sz="2000" dirty="0"/>
              <a:t>: Set to 1 when the result of r4 – r3 is negative, set to 0 otherwise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r>
              <a:rPr lang="en-US" sz="2000" b="1" dirty="0"/>
              <a:t> (Zero) flag: </a:t>
            </a:r>
            <a:r>
              <a:rPr lang="en-US" sz="2000" dirty="0"/>
              <a:t>Set to 1 when the results of r4 – r3 is 0, set to 0 otherwise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/>
              <a:t> (Carry bit) flag: </a:t>
            </a:r>
            <a:r>
              <a:rPr lang="en-US" sz="2000" dirty="0"/>
              <a:t>Set to 1 when r4 – r3 does not have a borrow, set to 0 otherwise</a:t>
            </a:r>
          </a:p>
          <a:p>
            <a:r>
              <a:rPr lang="en-US" sz="2000" b="1" dirty="0"/>
              <a:t>V flag </a:t>
            </a:r>
            <a:r>
              <a:rPr lang="en-US" sz="2000" dirty="0"/>
              <a:t>(</a:t>
            </a:r>
            <a:r>
              <a:rPr lang="en-US" sz="2000" dirty="0" err="1"/>
              <a:t>o</a:t>
            </a:r>
            <a:r>
              <a:rPr lang="en-US" sz="2000" dirty="0" err="1">
                <a:solidFill>
                  <a:srgbClr val="0070C0"/>
                </a:solidFill>
              </a:rPr>
              <a:t>V</a:t>
            </a:r>
            <a:r>
              <a:rPr lang="en-US" sz="2000" dirty="0" err="1"/>
              <a:t>erflow</a:t>
            </a:r>
            <a:r>
              <a:rPr lang="en-US" sz="2000" dirty="0"/>
              <a:t>): Set to 1 when r4 – r3 causes an overflow, set to 0 otherwise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421CF-1E83-B842-933C-DB2C773C68B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270284" y="557808"/>
            <a:ext cx="7239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D06BD7-8BCB-BA49-9330-A7C46840EE4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2702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366B1B-F0B1-9341-A037-32D1D97BE07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8036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554661-3100-574F-9668-EFDB1729A3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3370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131CA4-70B4-D446-BD73-DE37F3F88D3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704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5A02C-109E-EF48-A609-935BE96846B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1534" y="654040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CPSR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F009B-EE2F-7342-A56B-7564C018426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236422" y="1335048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B42C8-2FF3-3C45-A282-55396CE2C90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827398" y="1335048"/>
            <a:ext cx="48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BD5253-F65C-294F-AEA2-344D790DDD1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370945" y="1335048"/>
            <a:ext cx="52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FE96F8-21D8-4C4C-95E7-A5707539479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870484" y="1335048"/>
            <a:ext cx="77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1733A6-3C93-8C40-B5C8-4912A55959C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041391" y="1258897"/>
            <a:ext cx="1551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5              0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BC52AF-A0E9-3D4E-A2DC-CCF87131971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015764" y="551319"/>
            <a:ext cx="1527382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Mode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DA4E53-CF00-D249-B89D-B73DA45184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52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2884" y="3351197"/>
            <a:ext cx="11432992" cy="321066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7030A0"/>
                </a:solidFill>
              </a:rPr>
              <a:t>In ARM32, </a:t>
            </a:r>
            <a:r>
              <a:rPr lang="en-US" sz="2200" dirty="0">
                <a:solidFill>
                  <a:schemeClr val="tx2"/>
                </a:solidFill>
              </a:rPr>
              <a:t>you either </a:t>
            </a:r>
            <a:r>
              <a:rPr lang="en-US" sz="2200" b="1" dirty="0">
                <a:solidFill>
                  <a:srgbClr val="2C895B"/>
                </a:solidFill>
              </a:rPr>
              <a:t>fall through </a:t>
            </a:r>
            <a:r>
              <a:rPr lang="en-US" sz="2200" dirty="0">
                <a:solidFill>
                  <a:schemeClr val="tx2"/>
                </a:solidFill>
              </a:rPr>
              <a:t>(execute the </a:t>
            </a:r>
            <a:r>
              <a:rPr lang="en-US" sz="2200" i="1" dirty="0">
                <a:solidFill>
                  <a:srgbClr val="2C895B"/>
                </a:solidFill>
              </a:rPr>
              <a:t>next instruction </a:t>
            </a:r>
            <a:r>
              <a:rPr lang="en-US" sz="2200" i="1" dirty="0">
                <a:solidFill>
                  <a:srgbClr val="F37440"/>
                </a:solidFill>
              </a:rPr>
              <a:t>in sequence</a:t>
            </a:r>
            <a:r>
              <a:rPr lang="en-US" sz="2200" dirty="0">
                <a:solidFill>
                  <a:schemeClr val="tx2"/>
                </a:solidFill>
              </a:rPr>
              <a:t>) or </a:t>
            </a:r>
            <a:r>
              <a:rPr lang="en-US" sz="2200" b="1">
                <a:solidFill>
                  <a:srgbClr val="0070C0"/>
                </a:solidFill>
              </a:rPr>
              <a:t>branch around to </a:t>
            </a:r>
            <a:r>
              <a:rPr lang="en-US" sz="2200" b="1" dirty="0">
                <a:solidFill>
                  <a:srgbClr val="0070C0"/>
                </a:solidFill>
              </a:rPr>
              <a:t>a specific instruction </a:t>
            </a:r>
            <a:r>
              <a:rPr lang="en-US" sz="2200" dirty="0">
                <a:solidFill>
                  <a:schemeClr val="tx2"/>
                </a:solidFill>
              </a:rPr>
              <a:t>and then </a:t>
            </a:r>
            <a:r>
              <a:rPr lang="en-US" sz="2200" i="1" dirty="0">
                <a:solidFill>
                  <a:srgbClr val="0070C0"/>
                </a:solidFill>
              </a:rPr>
              <a:t>resume</a:t>
            </a:r>
            <a:r>
              <a:rPr lang="en-US" sz="2200" dirty="0">
                <a:solidFill>
                  <a:srgbClr val="0070C0"/>
                </a:solidFill>
              </a:rPr>
              <a:t> sequential instruction execution</a:t>
            </a:r>
          </a:p>
          <a:p>
            <a:r>
              <a:rPr lang="en-US" sz="2200" dirty="0">
                <a:solidFill>
                  <a:schemeClr val="tx2"/>
                </a:solidFill>
              </a:rPr>
              <a:t>In order to keep the </a:t>
            </a:r>
            <a:r>
              <a:rPr lang="en-US" sz="2200" b="1" dirty="0">
                <a:solidFill>
                  <a:srgbClr val="2C895B"/>
                </a:solidFill>
              </a:rPr>
              <a:t>same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b="1" dirty="0">
                <a:solidFill>
                  <a:srgbClr val="2C895B"/>
                </a:solidFill>
              </a:rPr>
              <a:t>block order a</a:t>
            </a:r>
            <a:r>
              <a:rPr lang="en-US" sz="2200" dirty="0">
                <a:solidFill>
                  <a:schemeClr val="tx2"/>
                </a:solidFill>
              </a:rPr>
              <a:t>s the </a:t>
            </a:r>
            <a:r>
              <a:rPr lang="en-US" sz="2200" b="1" dirty="0">
                <a:solidFill>
                  <a:srgbClr val="2C895B"/>
                </a:solidFill>
              </a:rPr>
              <a:t>C version </a:t>
            </a:r>
            <a:r>
              <a:rPr lang="en-US" sz="2200" dirty="0">
                <a:solidFill>
                  <a:schemeClr val="tx2"/>
                </a:solidFill>
              </a:rPr>
              <a:t>that says:</a:t>
            </a:r>
            <a:r>
              <a:rPr lang="en-US" sz="2200" b="1" dirty="0">
                <a:solidFill>
                  <a:srgbClr val="F37440"/>
                </a:solidFill>
              </a:rPr>
              <a:t> </a:t>
            </a:r>
            <a:r>
              <a:rPr lang="en-US" sz="2200" b="1" i="1" dirty="0">
                <a:solidFill>
                  <a:srgbClr val="0070C0"/>
                </a:solidFill>
              </a:rPr>
              <a:t>fall through </a:t>
            </a:r>
            <a:r>
              <a:rPr lang="en-US" sz="2200" dirty="0">
                <a:solidFill>
                  <a:schemeClr val="tx2"/>
                </a:solidFill>
              </a:rPr>
              <a:t>to the </a:t>
            </a:r>
            <a:r>
              <a:rPr lang="en-US" sz="2200" dirty="0">
                <a:solidFill>
                  <a:srgbClr val="2C895B"/>
                </a:solidFill>
              </a:rPr>
              <a:t>condition </a:t>
            </a:r>
            <a:r>
              <a:rPr lang="en-US" sz="2200" b="1" dirty="0">
                <a:solidFill>
                  <a:srgbClr val="2C895B"/>
                </a:solidFill>
              </a:rPr>
              <a:t>true </a:t>
            </a:r>
            <a:r>
              <a:rPr lang="en-US" sz="2200" dirty="0">
                <a:solidFill>
                  <a:schemeClr val="tx2"/>
                </a:solidFill>
              </a:rPr>
              <a:t>block when the </a:t>
            </a:r>
            <a:r>
              <a:rPr lang="en-US" sz="2200" dirty="0">
                <a:solidFill>
                  <a:srgbClr val="7030A0"/>
                </a:solidFill>
              </a:rPr>
              <a:t>branch guard </a:t>
            </a:r>
            <a:r>
              <a:rPr lang="en-US" sz="2200" dirty="0">
                <a:solidFill>
                  <a:schemeClr val="tx2"/>
                </a:solidFill>
              </a:rPr>
              <a:t>evaluates to be </a:t>
            </a:r>
            <a:r>
              <a:rPr lang="en-US" sz="2200" b="1" dirty="0">
                <a:solidFill>
                  <a:srgbClr val="2C895B"/>
                </a:solidFill>
              </a:rPr>
              <a:t>true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Assembly: </a:t>
            </a:r>
            <a:r>
              <a:rPr lang="en-US" sz="2200" b="1" i="1" dirty="0">
                <a:solidFill>
                  <a:srgbClr val="C00000"/>
                </a:solidFill>
              </a:rPr>
              <a:t>invert</a:t>
            </a:r>
            <a:r>
              <a:rPr lang="en-US" sz="2200" dirty="0">
                <a:solidFill>
                  <a:schemeClr val="tx2"/>
                </a:solidFill>
              </a:rPr>
              <a:t> the </a:t>
            </a:r>
            <a:r>
              <a:rPr lang="en-US" sz="2200" b="1" dirty="0">
                <a:solidFill>
                  <a:srgbClr val="F37440"/>
                </a:solidFill>
              </a:rPr>
              <a:t>condition test </a:t>
            </a:r>
            <a:r>
              <a:rPr lang="en-US" sz="2200" dirty="0">
                <a:solidFill>
                  <a:schemeClr val="tx2"/>
                </a:solidFill>
              </a:rPr>
              <a:t>to </a:t>
            </a:r>
            <a:r>
              <a:rPr lang="en-US" sz="2200" b="1" dirty="0">
                <a:solidFill>
                  <a:srgbClr val="0070C0"/>
                </a:solidFill>
              </a:rPr>
              <a:t>branch around </a:t>
            </a:r>
            <a:r>
              <a:rPr lang="en-US" sz="2200" dirty="0"/>
              <a:t>the </a:t>
            </a:r>
            <a:r>
              <a:rPr lang="en-US" sz="2200" b="1" i="1" dirty="0">
                <a:solidFill>
                  <a:srgbClr val="2C895B"/>
                </a:solidFill>
              </a:rPr>
              <a:t>condition true </a:t>
            </a:r>
            <a:r>
              <a:rPr lang="en-US" sz="2200" dirty="0">
                <a:solidFill>
                  <a:schemeClr val="tx2"/>
                </a:solidFill>
              </a:rPr>
              <a:t>block</a:t>
            </a:r>
          </a:p>
          <a:p>
            <a:r>
              <a:rPr lang="en-US" sz="2200" dirty="0">
                <a:solidFill>
                  <a:srgbClr val="C00000"/>
                </a:solidFill>
              </a:rPr>
              <a:t>Summary</a:t>
            </a:r>
            <a:r>
              <a:rPr lang="en-US" sz="2200" dirty="0">
                <a:solidFill>
                  <a:srgbClr val="7030A0"/>
                </a:solidFill>
              </a:rPr>
              <a:t>: In ARM32 </a:t>
            </a:r>
            <a:r>
              <a:rPr lang="en-US" sz="2200" dirty="0"/>
              <a:t>use a </a:t>
            </a:r>
            <a:r>
              <a:rPr lang="en-US" sz="2200" b="1" dirty="0"/>
              <a:t>condition test </a:t>
            </a:r>
            <a:r>
              <a:rPr lang="en-US" sz="2200" dirty="0"/>
              <a:t>that </a:t>
            </a:r>
            <a:r>
              <a:rPr lang="en-US" sz="2200" b="1" dirty="0"/>
              <a:t>specifies the </a:t>
            </a:r>
            <a:r>
              <a:rPr lang="en-US" sz="2200" b="1" u="sng" dirty="0"/>
              <a:t>opposite</a:t>
            </a:r>
            <a:r>
              <a:rPr lang="en-US" sz="2200" b="1" dirty="0"/>
              <a:t> of the condition used in C , then </a:t>
            </a:r>
            <a:r>
              <a:rPr lang="en-US" sz="2200" b="1" dirty="0">
                <a:solidFill>
                  <a:srgbClr val="FF0000"/>
                </a:solidFill>
              </a:rPr>
              <a:t>branch around </a:t>
            </a:r>
            <a:r>
              <a:rPr lang="en-US" sz="2200" dirty="0"/>
              <a:t>the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2C895B"/>
                </a:solidFill>
              </a:rPr>
              <a:t>condition true </a:t>
            </a:r>
            <a:r>
              <a:rPr lang="en-US" sz="2200" dirty="0"/>
              <a:t>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62" y="296135"/>
            <a:ext cx="10515600" cy="407296"/>
          </a:xfrm>
        </p:spPr>
        <p:txBody>
          <a:bodyPr/>
          <a:lstStyle/>
          <a:p>
            <a:r>
              <a:rPr lang="en-US" dirty="0"/>
              <a:t>Program Flow: Keeping the same </a:t>
            </a:r>
            <a:r>
              <a:rPr lang="en-US" i="1" dirty="0">
                <a:solidFill>
                  <a:srgbClr val="2C895B"/>
                </a:solidFill>
              </a:rPr>
              <a:t>"Block Order" </a:t>
            </a:r>
            <a:r>
              <a:rPr lang="en-US" dirty="0"/>
              <a:t>as 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2634002" y="906172"/>
            <a:ext cx="7233235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when true "fall through" to here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 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in assembly branch to here if not true */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3729339" y="647502"/>
            <a:ext cx="1723549" cy="717329"/>
            <a:chOff x="1205955" y="-718962"/>
            <a:chExt cx="1723549" cy="717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1205955" y="-718962"/>
              <a:ext cx="172354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10800000">
              <a:off x="1348348" y="-300946"/>
              <a:ext cx="98643" cy="29931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9822300" y="1690631"/>
            <a:ext cx="2105478" cy="707886"/>
            <a:chOff x="444793" y="-1222226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222226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ight Brace 2">
            <a:extLst>
              <a:ext uri="{FF2B5EF4-FFF2-40B4-BE49-F238E27FC236}">
                <a16:creationId xmlns:a16="http://schemas.microsoft.com/office/drawing/2014/main" id="{682CE398-C785-43A1-7098-3668F82361B9}"/>
              </a:ext>
            </a:extLst>
          </p:cNvPr>
          <p:cNvSpPr/>
          <p:nvPr/>
        </p:nvSpPr>
        <p:spPr>
          <a:xfrm>
            <a:off x="9331287" y="1690631"/>
            <a:ext cx="449100" cy="707886"/>
          </a:xfrm>
          <a:prstGeom prst="rightBrace">
            <a:avLst/>
          </a:prstGeom>
          <a:ln w="25400">
            <a:solidFill>
              <a:srgbClr val="2C89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7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Branch: Changing the Next Instruction to Execute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0F53BDD-6985-1D43-888E-41C7565C5140}"/>
              </a:ext>
            </a:extLst>
          </p:cNvPr>
          <p:cNvSpPr/>
          <p:nvPr/>
        </p:nvSpPr>
        <p:spPr bwMode="auto">
          <a:xfrm>
            <a:off x="1496270" y="564461"/>
            <a:ext cx="6839656" cy="253365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alt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r3, r4</a:t>
            </a:r>
            <a:endParaRPr lang="en-US" altLang="en-US" sz="2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otherwise fall through do the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r1, r2, 1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now fall through to mov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r3, r1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06C6F2A-A9E1-618E-512D-9DE518CAD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388652"/>
              </p:ext>
            </p:extLst>
          </p:nvPr>
        </p:nvGraphicFramePr>
        <p:xfrm>
          <a:off x="603843" y="3324829"/>
          <a:ext cx="5683410" cy="1005891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9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9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982812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3A2B9AB-7921-3D1B-42E2-07F808BCD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6273" y="4484516"/>
            <a:ext cx="10683969" cy="217937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Use a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instruction to set the condition bits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dirty="0"/>
              <a:t>Follow the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with one or more variants of the </a:t>
            </a:r>
            <a:r>
              <a:rPr lang="en-US" sz="2000" b="1" u="sng" dirty="0">
                <a:solidFill>
                  <a:schemeClr val="accent1"/>
                </a:solidFill>
              </a:rPr>
              <a:t>conditional</a:t>
            </a:r>
            <a:r>
              <a:rPr lang="en-US" sz="2000" b="1" dirty="0">
                <a:solidFill>
                  <a:schemeClr val="accent1"/>
                </a:solidFill>
              </a:rPr>
              <a:t> branch instruction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Conditional branch instructions </a:t>
            </a:r>
            <a:r>
              <a:rPr lang="en-US" sz="2000" dirty="0"/>
              <a:t>if evaluate to true (bases on the CC bits set) will go to the instruction with the branch label. Otherwise, it executes the instruction that follows</a:t>
            </a:r>
          </a:p>
          <a:p>
            <a:pPr marL="354012" indent="-342900"/>
            <a:r>
              <a:rPr lang="en-US" sz="2000" dirty="0"/>
              <a:t>You can have </a:t>
            </a:r>
            <a:r>
              <a:rPr lang="en-US" sz="2000" dirty="0">
                <a:solidFill>
                  <a:srgbClr val="2C895B"/>
                </a:solidFill>
              </a:rPr>
              <a:t>one or more conditional branches </a:t>
            </a:r>
            <a:r>
              <a:rPr lang="en-US" sz="2000" dirty="0"/>
              <a:t>after a single </a:t>
            </a:r>
            <a:r>
              <a:rPr lang="en-US" sz="2000" dirty="0" err="1"/>
              <a:t>cmp</a:t>
            </a:r>
            <a:r>
              <a:rPr lang="en-US" sz="2000" dirty="0"/>
              <a:t>/</a:t>
            </a:r>
            <a:r>
              <a:rPr lang="en-US" sz="2000" dirty="0" err="1"/>
              <a:t>cmm</a:t>
            </a:r>
            <a:endParaRPr lang="en-US" sz="20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2F19797-8FFF-3434-F338-6C5DE7339138}"/>
              </a:ext>
            </a:extLst>
          </p:cNvPr>
          <p:cNvSpPr/>
          <p:nvPr/>
        </p:nvSpPr>
        <p:spPr bwMode="auto">
          <a:xfrm>
            <a:off x="6473072" y="3421421"/>
            <a:ext cx="4496585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r3, r4 </a:t>
            </a:r>
            <a:r>
              <a:rPr lang="en-US" alt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r3 – r4</a:t>
            </a:r>
          </a:p>
          <a:p>
            <a:r>
              <a:rPr lang="en-US" alt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r3 != r4 sets Z = 0</a:t>
            </a: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39ED1C39-AF19-3FEA-3554-E1B5E955D602}"/>
              </a:ext>
            </a:extLst>
          </p:cNvPr>
          <p:cNvSpPr/>
          <p:nvPr/>
        </p:nvSpPr>
        <p:spPr>
          <a:xfrm rot="5400000" flipV="1">
            <a:off x="849116" y="981070"/>
            <a:ext cx="1429748" cy="1839948"/>
          </a:xfrm>
          <a:prstGeom prst="uturnArrow">
            <a:avLst>
              <a:gd name="adj1" fmla="val 4843"/>
              <a:gd name="adj2" fmla="val 6823"/>
              <a:gd name="adj3" fmla="val 25965"/>
              <a:gd name="adj4" fmla="val 43750"/>
              <a:gd name="adj5" fmla="val 52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26F77E-4226-507E-A1DF-48C2C8D4E288}"/>
              </a:ext>
            </a:extLst>
          </p:cNvPr>
          <p:cNvSpPr/>
          <p:nvPr/>
        </p:nvSpPr>
        <p:spPr bwMode="auto">
          <a:xfrm>
            <a:off x="8445872" y="1043103"/>
            <a:ext cx="2870129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(r3 != r4)</a:t>
            </a: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+ 1;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r1;</a:t>
            </a:r>
          </a:p>
        </p:txBody>
      </p:sp>
    </p:spTree>
    <p:extLst>
      <p:ext uri="{BB962C8B-B14F-4D97-AF65-F5344CB8AC3E}">
        <p14:creationId xmlns:p14="http://schemas.microsoft.com/office/powerpoint/2010/main" val="66642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uiExpand="1" build="p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94816" y="543421"/>
            <a:ext cx="2446776" cy="6137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826991" y="56230"/>
            <a:ext cx="2296735" cy="6591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30279" y="1000856"/>
            <a:ext cx="6643172" cy="450830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Registers</a:t>
            </a:r>
            <a:r>
              <a:rPr lang="en-US" sz="2200" dirty="0"/>
              <a:t> are </a:t>
            </a:r>
            <a:r>
              <a:rPr lang="en-US" sz="2200" b="1" dirty="0">
                <a:solidFill>
                  <a:schemeClr val="accent5"/>
                </a:solidFill>
              </a:rPr>
              <a:t>memory located within the CPU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5"/>
                </a:solidFill>
              </a:rPr>
              <a:t>Registers are the </a:t>
            </a:r>
            <a:r>
              <a:rPr lang="en-US" sz="2200" b="1" u="sng" dirty="0">
                <a:solidFill>
                  <a:schemeClr val="accent5"/>
                </a:solidFill>
              </a:rPr>
              <a:t>fastest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read and write </a:t>
            </a:r>
            <a:r>
              <a:rPr lang="en-US" sz="2200" dirty="0">
                <a:solidFill>
                  <a:schemeClr val="accent5"/>
                </a:solidFill>
              </a:rPr>
              <a:t>storage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Register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is </a:t>
            </a:r>
            <a:r>
              <a:rPr lang="en-US" sz="2200" b="1" dirty="0">
                <a:solidFill>
                  <a:srgbClr val="0070C0"/>
                </a:solidFill>
              </a:rPr>
              <a:t>word size in length</a:t>
            </a:r>
            <a:r>
              <a:rPr lang="en-US" sz="2200" dirty="0"/>
              <a:t> stores 32-bit values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Memory is accessed using </a:t>
            </a:r>
            <a:r>
              <a:rPr lang="en-US" sz="2200" dirty="0">
                <a:solidFill>
                  <a:srgbClr val="FF0000"/>
                </a:solidFill>
              </a:rPr>
              <a:t>pointers</a:t>
            </a:r>
            <a:r>
              <a:rPr lang="en-US" sz="2200" dirty="0">
                <a:solidFill>
                  <a:schemeClr val="tx2"/>
                </a:solidFill>
              </a:rPr>
              <a:t> in registers</a:t>
            </a:r>
          </a:p>
          <a:p>
            <a:r>
              <a:rPr lang="en-US" sz="2200" dirty="0">
                <a:solidFill>
                  <a:schemeClr val="tx2"/>
                </a:solidFill>
              </a:rPr>
              <a:t>In assembly language the registers have </a:t>
            </a:r>
            <a:r>
              <a:rPr lang="en-US" sz="2200" dirty="0">
                <a:solidFill>
                  <a:srgbClr val="2C895B"/>
                </a:solidFill>
              </a:rPr>
              <a:t>predefined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names starting with an </a:t>
            </a:r>
            <a:r>
              <a:rPr lang="en-US" sz="2200" dirty="0">
                <a:solidFill>
                  <a:srgbClr val="FF0000"/>
                </a:solidFill>
              </a:rPr>
              <a:t>r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to differentiate them from </a:t>
            </a:r>
            <a:r>
              <a:rPr lang="en-US" sz="2200" dirty="0">
                <a:solidFill>
                  <a:srgbClr val="0070C0"/>
                </a:solidFill>
              </a:rPr>
              <a:t>memory addresses </a:t>
            </a:r>
            <a:r>
              <a:rPr lang="en-US" sz="2200" dirty="0">
                <a:solidFill>
                  <a:schemeClr val="tx2"/>
                </a:solidFill>
              </a:rPr>
              <a:t>which are </a:t>
            </a:r>
            <a:r>
              <a:rPr lang="en-US" sz="2200" dirty="0">
                <a:solidFill>
                  <a:srgbClr val="C00000"/>
                </a:solidFill>
              </a:rPr>
              <a:t>labels</a:t>
            </a:r>
            <a:r>
              <a:rPr lang="en-US" sz="2200" dirty="0">
                <a:solidFill>
                  <a:srgbClr val="0070C0"/>
                </a:solidFill>
              </a:rPr>
              <a:t> (address)</a:t>
            </a:r>
          </a:p>
          <a:p>
            <a:r>
              <a:rPr lang="en-US" sz="2200" dirty="0">
                <a:solidFill>
                  <a:schemeClr val="accent5"/>
                </a:solidFill>
              </a:rPr>
              <a:t>16 registers: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>
                <a:solidFill>
                  <a:srgbClr val="0070C0"/>
                </a:solidFill>
              </a:rPr>
              <a:t>r0 to r15 (encoded: 0x0 – 0xf)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444918" y="61272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488208" y="1629778"/>
            <a:ext cx="105028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Registers</a:t>
            </a:r>
          </a:p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23621" y="2375396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444918" y="58823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444918" y="56375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444918" y="53926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444918" y="51478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444918" y="49029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444918" y="46580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444918" y="44132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444918" y="41683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444918" y="39234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444918" y="36786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444918" y="34337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444918" y="318890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444918" y="294404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444918" y="269918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444918" y="245432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106580" y="4432912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1036418" y="6379907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444918" y="2280969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826991" y="143311"/>
            <a:ext cx="2254980" cy="6397082"/>
            <a:chOff x="9811185" y="263145"/>
            <a:chExt cx="2254980" cy="635193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18960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18960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18960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18960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9899005" y="263145"/>
              <a:ext cx="2121093" cy="397286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External 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81118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97BDD9B-69CA-F72A-548E-999A4EAD355D}"/>
              </a:ext>
            </a:extLst>
          </p:cNvPr>
          <p:cNvSpPr txBox="1"/>
          <p:nvPr/>
        </p:nvSpPr>
        <p:spPr>
          <a:xfrm>
            <a:off x="578931" y="625633"/>
            <a:ext cx="835485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CPU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A63D2D88-5815-81A9-BEE1-E2F87DF42CEA}"/>
              </a:ext>
            </a:extLst>
          </p:cNvPr>
          <p:cNvSpPr/>
          <p:nvPr/>
        </p:nvSpPr>
        <p:spPr>
          <a:xfrm>
            <a:off x="2878525" y="5948492"/>
            <a:ext cx="6874293" cy="2084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77232-0801-3E3A-617A-2835823BCB14}"/>
              </a:ext>
            </a:extLst>
          </p:cNvPr>
          <p:cNvSpPr txBox="1"/>
          <p:nvPr/>
        </p:nvSpPr>
        <p:spPr>
          <a:xfrm>
            <a:off x="4218468" y="6127254"/>
            <a:ext cx="5111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CPU Memory Bus = Address + Data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B6823A-33EB-D941-6F5A-7964E1C226A5}"/>
              </a:ext>
            </a:extLst>
          </p:cNvPr>
          <p:cNvSpPr txBox="1"/>
          <p:nvPr/>
        </p:nvSpPr>
        <p:spPr>
          <a:xfrm>
            <a:off x="1498531" y="734558"/>
            <a:ext cx="1230537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arithmetic Logic Unit</a:t>
            </a:r>
          </a:p>
        </p:txBody>
      </p:sp>
    </p:spTree>
    <p:extLst>
      <p:ext uri="{BB962C8B-B14F-4D97-AF65-F5344CB8AC3E}">
        <p14:creationId xmlns:p14="http://schemas.microsoft.com/office/powerpoint/2010/main" val="336021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E0B56B-A6E3-3218-E401-9A6FF385829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05718" y="5273511"/>
            <a:ext cx="8246473" cy="82286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Changing the </a:t>
            </a:r>
            <a:r>
              <a:rPr lang="en-US" sz="2200" dirty="0">
                <a:solidFill>
                  <a:srgbClr val="0070C0"/>
                </a:solidFill>
              </a:rPr>
              <a:t>conditional test (guard) to its inverse</a:t>
            </a:r>
            <a:r>
              <a:rPr lang="en-US" sz="2200" dirty="0"/>
              <a:t>, allows you </a:t>
            </a:r>
            <a:r>
              <a:rPr lang="en-US" sz="2200" dirty="0">
                <a:solidFill>
                  <a:srgbClr val="2C895B"/>
                </a:solidFill>
              </a:rPr>
              <a:t>to swap the order of the blocks </a:t>
            </a:r>
            <a:r>
              <a:rPr lang="en-US" sz="2200" dirty="0"/>
              <a:t>in an </a:t>
            </a:r>
            <a:r>
              <a:rPr lang="en-US" sz="2200" dirty="0">
                <a:solidFill>
                  <a:srgbClr val="F37440"/>
                </a:solidFill>
              </a:rPr>
              <a:t>if else </a:t>
            </a:r>
            <a:r>
              <a:rPr lang="en-US" sz="2200" dirty="0"/>
              <a:t>statement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0664759" cy="715294"/>
          </a:xfrm>
        </p:spPr>
        <p:txBody>
          <a:bodyPr/>
          <a:lstStyle/>
          <a:p>
            <a:r>
              <a:rPr lang="en-US" dirty="0"/>
              <a:t>Examples: Guards (Conditional Tests) and their Inverse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/>
        </p:nvGraphicFramePr>
        <p:xfrm>
          <a:off x="2285639" y="1173058"/>
          <a:ext cx="7620720" cy="374923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957280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4663440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"Inverse" 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Compare 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098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Branch: Changing the Next Instruction to Execute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6D3376-775B-A94D-8899-7BF14B6FCCB4}"/>
              </a:ext>
            </a:extLst>
          </p:cNvPr>
          <p:cNvSpPr txBox="1">
            <a:spLocks/>
          </p:cNvSpPr>
          <p:nvPr/>
        </p:nvSpPr>
        <p:spPr>
          <a:xfrm>
            <a:off x="365842" y="632781"/>
            <a:ext cx="5235968" cy="59293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Branch </a:t>
            </a:r>
            <a:r>
              <a:rPr lang="en-US" sz="20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000" b="1" u="sng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suffix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B</a:t>
            </a:r>
            <a:r>
              <a:rPr lang="en-US" sz="2000" dirty="0">
                <a:solidFill>
                  <a:srgbClr val="7030A0"/>
                </a:solidFill>
              </a:rPr>
              <a:t>its in the condition field </a:t>
            </a:r>
            <a:r>
              <a:rPr lang="en-US" sz="2000" dirty="0"/>
              <a:t>specify the </a:t>
            </a:r>
            <a:r>
              <a:rPr lang="en-US" sz="2000" b="1" dirty="0">
                <a:solidFill>
                  <a:srgbClr val="0070C0"/>
                </a:solidFill>
              </a:rPr>
              <a:t>conditions</a:t>
            </a:r>
            <a:r>
              <a:rPr lang="en-US" sz="2000" dirty="0">
                <a:solidFill>
                  <a:srgbClr val="0070C0"/>
                </a:solidFill>
              </a:rPr>
              <a:t> when the branch happens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2C895B"/>
                </a:solidFill>
              </a:rPr>
              <a:t>true,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>
                <a:solidFill>
                  <a:srgbClr val="2C895B"/>
                </a:solidFill>
              </a:rPr>
              <a:t> is located at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FF0000"/>
                </a:solidFill>
              </a:rPr>
              <a:t>false</a:t>
            </a:r>
            <a:r>
              <a:rPr lang="en-US" sz="2000" dirty="0">
                <a:solidFill>
                  <a:srgbClr val="2C895B"/>
                </a:solidFill>
              </a:rPr>
              <a:t>,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/>
              <a:t> is located </a:t>
            </a:r>
            <a:r>
              <a:rPr lang="en-US" sz="2000" dirty="0">
                <a:solidFill>
                  <a:srgbClr val="0070C0"/>
                </a:solidFill>
              </a:rPr>
              <a:t>immediately after the branch</a:t>
            </a:r>
          </a:p>
          <a:p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Unconditional branch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is when the condition is </a:t>
            </a:r>
            <a:r>
              <a:rPr lang="en-US" sz="2000" i="1" dirty="0">
                <a:solidFill>
                  <a:srgbClr val="2C895B"/>
                </a:solidFill>
                <a:cs typeface="Consolas" panose="020B0609020204030204" pitchFamily="49" charset="0"/>
              </a:rPr>
              <a:t>"always"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78AB42-1CC0-B340-B15B-25F18A4E1E0C}"/>
              </a:ext>
            </a:extLst>
          </p:cNvPr>
          <p:cNvSpPr txBox="1"/>
          <p:nvPr/>
        </p:nvSpPr>
        <p:spPr>
          <a:xfrm>
            <a:off x="2465534" y="799881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58975-0B25-F64F-BD5E-F71D752ACC52}"/>
              </a:ext>
            </a:extLst>
          </p:cNvPr>
          <p:cNvSpPr txBox="1"/>
          <p:nvPr/>
        </p:nvSpPr>
        <p:spPr>
          <a:xfrm>
            <a:off x="3792784" y="799881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0B5B0-2BFE-004E-BDC1-8CE82CF52B58}"/>
              </a:ext>
            </a:extLst>
          </p:cNvPr>
          <p:cNvSpPr txBox="1"/>
          <p:nvPr/>
        </p:nvSpPr>
        <p:spPr>
          <a:xfrm>
            <a:off x="1088073" y="799881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cond</a:t>
            </a:r>
            <a:endParaRPr lang="en-US" sz="2000" b="1" dirty="0">
              <a:solidFill>
                <a:schemeClr val="tx2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CAE74D-D56E-EC4F-A1F9-009FAA9C4927}"/>
              </a:ext>
            </a:extLst>
          </p:cNvPr>
          <p:cNvGraphicFramePr>
            <a:graphicFrameLocks noGrp="1"/>
          </p:cNvGraphicFramePr>
          <p:nvPr/>
        </p:nvGraphicFramePr>
        <p:xfrm>
          <a:off x="5738117" y="632782"/>
          <a:ext cx="6318416" cy="531811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95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BNE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 equal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≥ ("Greater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&lt; ("Less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289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&gt; ("Greater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 &amp;&amp; 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185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≤ ("Less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 || 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3854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BHS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≥ ("Higher or Same") or Carry Set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BLO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&lt; ("Lower") or Carry Clear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BHI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&gt; ("Higher")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1 &amp;&amp; 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85093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≤ ("Lower or Same")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0 || 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40969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BMI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Minus/negative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BPL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Plus - positive or zero (non-negative)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BVS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Overflow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V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BVC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 overflow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V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(BAL)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559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9571" y="556164"/>
            <a:ext cx="10249528" cy="101566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chemeClr val="tx2"/>
                </a:solidFill>
              </a:rPr>
              <a:t>Approach: </a:t>
            </a:r>
            <a:r>
              <a:rPr lang="en-US" sz="2200" b="1" dirty="0">
                <a:solidFill>
                  <a:srgbClr val="0070C0"/>
                </a:solidFill>
              </a:rPr>
              <a:t>adjust</a:t>
            </a:r>
            <a:r>
              <a:rPr lang="en-US" sz="2200" dirty="0">
                <a:solidFill>
                  <a:srgbClr val="0070C0"/>
                </a:solidFill>
              </a:rPr>
              <a:t> the conditional test then </a:t>
            </a:r>
            <a:r>
              <a:rPr lang="en-US" sz="2200" b="1" dirty="0">
                <a:solidFill>
                  <a:srgbClr val="C00000"/>
                </a:solidFill>
              </a:rPr>
              <a:t>branch around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2C895B"/>
                </a:solidFill>
              </a:rPr>
              <a:t>true block</a:t>
            </a:r>
          </a:p>
          <a:p>
            <a:pPr marL="0" indent="0">
              <a:buNone/>
            </a:pPr>
            <a:r>
              <a:rPr lang="en-US" sz="2200" dirty="0"/>
              <a:t>Use a </a:t>
            </a:r>
            <a:r>
              <a:rPr lang="en-US" sz="2200" b="1" dirty="0"/>
              <a:t>conditional test </a:t>
            </a:r>
            <a:r>
              <a:rPr lang="en-US" sz="2200" dirty="0"/>
              <a:t>that </a:t>
            </a:r>
            <a:r>
              <a:rPr lang="en-US" sz="2200" b="1" dirty="0"/>
              <a:t>specifies the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b="1" u="sng" dirty="0">
                <a:solidFill>
                  <a:srgbClr val="C00000"/>
                </a:solidFill>
              </a:rPr>
              <a:t>inverse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b="1" dirty="0"/>
              <a:t>of the condition used in 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 Simple If statement, No Else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593295" y="4240066"/>
            <a:ext cx="5359965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true block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branch around to this code */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/>
        </p:nvGraphicFramePr>
        <p:xfrm>
          <a:off x="1125401" y="1798376"/>
          <a:ext cx="9511190" cy="1989773"/>
        </p:xfrm>
        <a:graphic>
          <a:graphicData uri="http://schemas.openxmlformats.org/drawingml/2006/table">
            <a:tbl>
              <a:tblPr firstRow="1" firstCol="1" bandRow="1"/>
              <a:tblGrid>
                <a:gridCol w="3009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91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2096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Incorrect Assembly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Correct 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80F86ED-27CD-4F22-B4C9-3C62987B45B3}"/>
              </a:ext>
            </a:extLst>
          </p:cNvPr>
          <p:cNvSpPr/>
          <p:nvPr/>
        </p:nvSpPr>
        <p:spPr>
          <a:xfrm>
            <a:off x="5768756" y="5263052"/>
            <a:ext cx="424035" cy="303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9BC243-C39D-66CB-C6FB-7802060D0DBB}"/>
              </a:ext>
            </a:extLst>
          </p:cNvPr>
          <p:cNvGrpSpPr/>
          <p:nvPr/>
        </p:nvGrpSpPr>
        <p:grpSpPr>
          <a:xfrm>
            <a:off x="8931058" y="4076834"/>
            <a:ext cx="3022202" cy="1015663"/>
            <a:chOff x="3332193" y="22283"/>
            <a:chExt cx="3022202" cy="10156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DA1689-BF35-3074-0182-4F7989FC24F0}"/>
                </a:ext>
              </a:extLst>
            </p:cNvPr>
            <p:cNvSpPr txBox="1"/>
            <p:nvPr/>
          </p:nvSpPr>
          <p:spPr>
            <a:xfrm>
              <a:off x="3883824" y="22283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9E842B6-3D22-491B-933D-12337E9414E1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46FB0A-207A-C908-7E5D-F36B4E590E45}"/>
              </a:ext>
            </a:extLst>
          </p:cNvPr>
          <p:cNvGrpSpPr/>
          <p:nvPr/>
        </p:nvGrpSpPr>
        <p:grpSpPr>
          <a:xfrm>
            <a:off x="483397" y="4064946"/>
            <a:ext cx="5193027" cy="2497219"/>
            <a:chOff x="483397" y="4064946"/>
            <a:chExt cx="5193027" cy="249721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3DB1570-EB33-B498-BD4C-37886733E9F6}"/>
                </a:ext>
              </a:extLst>
            </p:cNvPr>
            <p:cNvSpPr/>
            <p:nvPr/>
          </p:nvSpPr>
          <p:spPr bwMode="auto">
            <a:xfrm>
              <a:off x="483397" y="4376892"/>
              <a:ext cx="5193027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int r0;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condition true block */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then fall through */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branch around to this code */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96CD14-6A4E-5A05-134C-E220F00F5391}"/>
                </a:ext>
              </a:extLst>
            </p:cNvPr>
            <p:cNvSpPr txBox="1"/>
            <p:nvPr/>
          </p:nvSpPr>
          <p:spPr>
            <a:xfrm>
              <a:off x="3037300" y="4064946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b="1" i="1" dirty="0">
                  <a:solidFill>
                    <a:srgbClr val="2C895B"/>
                  </a:solidFill>
                </a:rPr>
                <a:t>fall through </a:t>
              </a:r>
              <a:r>
                <a:rPr lang="en-US" sz="2000" dirty="0">
                  <a:solidFill>
                    <a:schemeClr val="tx2"/>
                  </a:solidFill>
                </a:rPr>
                <a:t>to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</p:grpSp>
      <p:sp>
        <p:nvSpPr>
          <p:cNvPr id="5" name="U-Turn Arrow 4">
            <a:extLst>
              <a:ext uri="{FF2B5EF4-FFF2-40B4-BE49-F238E27FC236}">
                <a16:creationId xmlns:a16="http://schemas.microsoft.com/office/drawing/2014/main" id="{BF879F81-D656-324B-E5DF-9CF623BA48E2}"/>
              </a:ext>
            </a:extLst>
          </p:cNvPr>
          <p:cNvSpPr/>
          <p:nvPr/>
        </p:nvSpPr>
        <p:spPr>
          <a:xfrm rot="5400000" flipV="1">
            <a:off x="-295136" y="5471957"/>
            <a:ext cx="1475205" cy="407454"/>
          </a:xfrm>
          <a:prstGeom prst="uturnArrow">
            <a:avLst>
              <a:gd name="adj1" fmla="val 11564"/>
              <a:gd name="adj2" fmla="val 18262"/>
              <a:gd name="adj3" fmla="val 20789"/>
              <a:gd name="adj4" fmla="val 42454"/>
              <a:gd name="adj5" fmla="val 97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87E12D2F-9D85-CC45-107C-662DBC30B04E}"/>
              </a:ext>
            </a:extLst>
          </p:cNvPr>
          <p:cNvSpPr/>
          <p:nvPr/>
        </p:nvSpPr>
        <p:spPr>
          <a:xfrm rot="5400000" flipV="1">
            <a:off x="6119903" y="5016609"/>
            <a:ext cx="1175060" cy="804461"/>
          </a:xfrm>
          <a:prstGeom prst="uturnArrow">
            <a:avLst>
              <a:gd name="adj1" fmla="val 7322"/>
              <a:gd name="adj2" fmla="val 18262"/>
              <a:gd name="adj3" fmla="val 20789"/>
              <a:gd name="adj4" fmla="val 42454"/>
              <a:gd name="adj5" fmla="val 46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21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  <p:bldP spid="6" grpId="0" animBg="1"/>
      <p:bldP spid="5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32" y="101959"/>
            <a:ext cx="10515600" cy="1013594"/>
          </a:xfrm>
        </p:spPr>
        <p:txBody>
          <a:bodyPr/>
          <a:lstStyle/>
          <a:p>
            <a:r>
              <a:rPr lang="en-US" dirty="0"/>
              <a:t>Branch Guard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i="1" dirty="0">
                <a:solidFill>
                  <a:srgbClr val="FF0000"/>
                </a:solidFill>
              </a:rPr>
              <a:t>Adjustment"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Preserving Block Order In Code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D0F85A-587C-AF44-930C-A0349D6456A4}"/>
              </a:ext>
            </a:extLst>
          </p:cNvPr>
          <p:cNvSpPr/>
          <p:nvPr/>
        </p:nvSpPr>
        <p:spPr bwMode="auto">
          <a:xfrm>
            <a:off x="1442393" y="5157015"/>
            <a:ext cx="4755380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/>
        </p:nvGraphicFramePr>
        <p:xfrm>
          <a:off x="1323122" y="1191148"/>
          <a:ext cx="10018644" cy="338347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04661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2545997432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3603583872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Compare</a:t>
                      </a:r>
                    </a:p>
                    <a:p>
                      <a:pPr algn="ctr"/>
                      <a:r>
                        <a:rPr lang="en-US" dirty="0"/>
                        <a:t>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Signed</a:t>
                      </a:r>
                    </a:p>
                    <a:p>
                      <a:pPr algn="ctr"/>
                      <a:r>
                        <a:rPr lang="en-US" dirty="0"/>
                        <a:t>Assembly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Unsigned Assembly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blo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bhs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bhi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B188DB-6CCE-194A-A753-E38CFB231A7D}"/>
              </a:ext>
            </a:extLst>
          </p:cNvPr>
          <p:cNvSpPr/>
          <p:nvPr/>
        </p:nvSpPr>
        <p:spPr bwMode="auto">
          <a:xfrm>
            <a:off x="7018306" y="5124069"/>
            <a:ext cx="4417877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condition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then fall through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9B02090-F28F-AD4C-AB9F-D883DFB8F866}"/>
              </a:ext>
            </a:extLst>
          </p:cNvPr>
          <p:cNvSpPr/>
          <p:nvPr/>
        </p:nvSpPr>
        <p:spPr>
          <a:xfrm rot="16200000">
            <a:off x="3497791" y="2337763"/>
            <a:ext cx="644583" cy="499392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2FA3110-7C3B-A3A6-D6B1-03DA699A7010}"/>
              </a:ext>
            </a:extLst>
          </p:cNvPr>
          <p:cNvSpPr/>
          <p:nvPr/>
        </p:nvSpPr>
        <p:spPr>
          <a:xfrm rot="16200000">
            <a:off x="8522514" y="2312654"/>
            <a:ext cx="644583" cy="499392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0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4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878-61C2-9441-B73C-6F9034F16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86" y="180001"/>
            <a:ext cx="10797825" cy="481731"/>
          </a:xfrm>
        </p:spPr>
        <p:txBody>
          <a:bodyPr/>
          <a:lstStyle/>
          <a:p>
            <a:r>
              <a:rPr lang="en-US" sz="2800" dirty="0"/>
              <a:t>When do you use a Signed or Unsigned Conditional Branch?</a:t>
            </a:r>
            <a:endParaRPr lang="en-US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435F7BA-94CC-B349-A54A-DC07908D9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920320"/>
              </p:ext>
            </p:extLst>
          </p:nvPr>
        </p:nvGraphicFramePr>
        <p:xfrm>
          <a:off x="855291" y="3606707"/>
          <a:ext cx="10797825" cy="3071292"/>
        </p:xfrm>
        <a:graphic>
          <a:graphicData uri="http://schemas.openxmlformats.org/drawingml/2006/table">
            <a:tbl>
              <a:tblPr firstRow="1" firstCol="1" bandRow="1"/>
              <a:tblGrid>
                <a:gridCol w="1560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3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44452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Condition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Suffix For Unsigned Operands: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Suffix For Signed Operands:</a:t>
                      </a:r>
                      <a:endParaRPr lang="en-US" sz="2000" b="1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&gt; 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BHI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(Higher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(Greater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&gt;=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BHS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(Higher Than or Same) (BCS)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BGE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(Greater Than or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&lt; 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BLO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(Lower Than) (BCC 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BLT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(Less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&lt;=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BLS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(Lower Than or Same)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(Less Than or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==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BEQ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Calibri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!=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BNE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(Not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Calibri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4C9BC1A-DB2F-D24F-B838-6988EDBC1B1F}"/>
              </a:ext>
            </a:extLst>
          </p:cNvPr>
          <p:cNvSpPr txBox="1"/>
          <p:nvPr/>
        </p:nvSpPr>
        <p:spPr>
          <a:xfrm>
            <a:off x="4715257" y="810922"/>
            <a:ext cx="2684930" cy="1446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70C0"/>
                </a:solidFill>
              </a:rPr>
              <a:t>example with 4 bits (arm is 32)</a:t>
            </a:r>
          </a:p>
          <a:p>
            <a:pPr algn="ctr"/>
            <a:endParaRPr lang="en-US" sz="2200" dirty="0">
              <a:solidFill>
                <a:srgbClr val="0070C0"/>
              </a:solidFill>
            </a:endParaRPr>
          </a:p>
          <a:p>
            <a:pPr algn="ctr"/>
            <a:r>
              <a:rPr lang="en-US" sz="2200" dirty="0">
                <a:solidFill>
                  <a:schemeClr val="tx2"/>
                </a:solidFill>
              </a:rPr>
              <a:t>0111</a:t>
            </a:r>
            <a:r>
              <a:rPr lang="en-US" sz="2200" baseline="-25000" dirty="0">
                <a:solidFill>
                  <a:schemeClr val="tx2"/>
                </a:solidFill>
              </a:rPr>
              <a:t>2</a:t>
            </a:r>
            <a:r>
              <a:rPr lang="en-US" sz="2200" dirty="0">
                <a:solidFill>
                  <a:schemeClr val="tx2"/>
                </a:solidFill>
              </a:rPr>
              <a:t> &gt; 1100</a:t>
            </a:r>
            <a:r>
              <a:rPr lang="en-US" sz="2200" baseline="-25000" dirty="0">
                <a:solidFill>
                  <a:schemeClr val="tx2"/>
                </a:solidFill>
              </a:rPr>
              <a:t>2</a:t>
            </a:r>
            <a:r>
              <a:rPr lang="en-US" sz="2200" dirty="0">
                <a:solidFill>
                  <a:schemeClr val="tx2"/>
                </a:solidFill>
              </a:rPr>
              <a:t> 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6665B7-0B69-2A4B-A4FF-B7F6B863A8A0}"/>
              </a:ext>
            </a:extLst>
          </p:cNvPr>
          <p:cNvGrpSpPr/>
          <p:nvPr/>
        </p:nvGrpSpPr>
        <p:grpSpPr>
          <a:xfrm>
            <a:off x="1191213" y="1547783"/>
            <a:ext cx="3555819" cy="1118911"/>
            <a:chOff x="176726" y="1140758"/>
            <a:chExt cx="2888221" cy="11189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944A0D-23FD-D74D-938E-60C29D99B941}"/>
                </a:ext>
              </a:extLst>
            </p:cNvPr>
            <p:cNvSpPr txBox="1"/>
            <p:nvPr/>
          </p:nvSpPr>
          <p:spPr>
            <a:xfrm>
              <a:off x="419337" y="1140758"/>
              <a:ext cx="16001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tx2"/>
                  </a:solidFill>
                </a:rPr>
                <a:t>Compare</a:t>
              </a:r>
            </a:p>
            <a:p>
              <a:r>
                <a:rPr lang="en-US" sz="2200" dirty="0">
                  <a:solidFill>
                    <a:schemeClr val="tx2"/>
                  </a:solidFill>
                </a:rPr>
                <a:t>7 &gt; 12 </a:t>
              </a:r>
              <a:r>
                <a:rPr lang="en-US" sz="2200" dirty="0">
                  <a:solidFill>
                    <a:srgbClr val="00B050"/>
                  </a:solidFill>
                </a:rPr>
                <a:t>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273219-F9B3-3C4B-BD91-78042837C9E0}"/>
                </a:ext>
              </a:extLst>
            </p:cNvPr>
            <p:cNvSpPr txBox="1"/>
            <p:nvPr/>
          </p:nvSpPr>
          <p:spPr>
            <a:xfrm>
              <a:off x="1758869" y="1253562"/>
              <a:ext cx="126587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>
                  <a:solidFill>
                    <a:srgbClr val="FF0000"/>
                  </a:solidFill>
                </a:rPr>
                <a:t>unsigned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28165F3-CA3A-7F4E-BB2D-4079D606F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2868" y="1689436"/>
              <a:ext cx="1402079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55B874-2C77-6B4E-A4F3-40EA4A75BFF7}"/>
                </a:ext>
              </a:extLst>
            </p:cNvPr>
            <p:cNvSpPr txBox="1"/>
            <p:nvPr/>
          </p:nvSpPr>
          <p:spPr>
            <a:xfrm>
              <a:off x="176726" y="1828782"/>
              <a:ext cx="16001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F0000"/>
                  </a:solidFill>
                </a:rPr>
                <a:t>(FALSE)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46E69C-87BD-7F47-99C9-A815F12F8CEA}"/>
              </a:ext>
            </a:extLst>
          </p:cNvPr>
          <p:cNvGrpSpPr/>
          <p:nvPr/>
        </p:nvGrpSpPr>
        <p:grpSpPr>
          <a:xfrm>
            <a:off x="7567847" y="1420256"/>
            <a:ext cx="3931575" cy="1674956"/>
            <a:chOff x="5683553" y="942587"/>
            <a:chExt cx="3394774" cy="167495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2F2394-5059-8C46-95E1-21E547D65F05}"/>
                </a:ext>
              </a:extLst>
            </p:cNvPr>
            <p:cNvSpPr txBox="1"/>
            <p:nvPr/>
          </p:nvSpPr>
          <p:spPr>
            <a:xfrm>
              <a:off x="7831641" y="1116280"/>
              <a:ext cx="124668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tx2"/>
                  </a:solidFill>
                </a:rPr>
                <a:t>Compare</a:t>
              </a:r>
            </a:p>
            <a:p>
              <a:r>
                <a:rPr lang="en-US" sz="2200" dirty="0">
                  <a:solidFill>
                    <a:schemeClr val="tx2"/>
                  </a:solidFill>
                </a:rPr>
                <a:t>+7 &gt; -4 </a:t>
              </a:r>
              <a:r>
                <a:rPr lang="en-US" sz="2200" dirty="0">
                  <a:solidFill>
                    <a:srgbClr val="00B050"/>
                  </a:solidFill>
                </a:rPr>
                <a:t>?</a:t>
              </a:r>
              <a:r>
                <a:rPr lang="en-US" sz="2200" dirty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F3EB52-CB2F-BB49-9E25-ED557DED0879}"/>
                </a:ext>
              </a:extLst>
            </p:cNvPr>
            <p:cNvSpPr txBox="1"/>
            <p:nvPr/>
          </p:nvSpPr>
          <p:spPr>
            <a:xfrm>
              <a:off x="5683553" y="942587"/>
              <a:ext cx="195538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>
                  <a:solidFill>
                    <a:srgbClr val="00B050"/>
                  </a:solidFill>
                </a:rPr>
                <a:t>signed</a:t>
              </a:r>
            </a:p>
            <a:p>
              <a:r>
                <a:rPr lang="en-US" sz="2200" i="1" dirty="0">
                  <a:solidFill>
                    <a:srgbClr val="00B050"/>
                  </a:solidFill>
                </a:rPr>
                <a:t>2's complement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23EF52-1D5D-BB46-984A-DB3C47F9C1DC}"/>
                </a:ext>
              </a:extLst>
            </p:cNvPr>
            <p:cNvCxnSpPr>
              <a:cxnSpLocks/>
            </p:cNvCxnSpPr>
            <p:nvPr/>
          </p:nvCxnSpPr>
          <p:spPr>
            <a:xfrm>
              <a:off x="5698857" y="1684224"/>
              <a:ext cx="1912467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3C9338-5224-AA43-8FC7-E36F084F8148}"/>
                </a:ext>
              </a:extLst>
            </p:cNvPr>
            <p:cNvSpPr txBox="1"/>
            <p:nvPr/>
          </p:nvSpPr>
          <p:spPr>
            <a:xfrm>
              <a:off x="7822472" y="1848102"/>
              <a:ext cx="11032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00B050"/>
                  </a:solidFill>
                </a:rPr>
                <a:t>(TRUE)</a:t>
              </a:r>
            </a:p>
          </p:txBody>
        </p:sp>
      </p:grpSp>
      <p:sp>
        <p:nvSpPr>
          <p:cNvPr id="24" name="Arrow: Down 3">
            <a:extLst>
              <a:ext uri="{FF2B5EF4-FFF2-40B4-BE49-F238E27FC236}">
                <a16:creationId xmlns:a16="http://schemas.microsoft.com/office/drawing/2014/main" id="{434BD6F2-1413-7845-B8CF-CC7D6DBA85FC}"/>
              </a:ext>
            </a:extLst>
          </p:cNvPr>
          <p:cNvSpPr/>
          <p:nvPr/>
        </p:nvSpPr>
        <p:spPr>
          <a:xfrm>
            <a:off x="3761009" y="2253467"/>
            <a:ext cx="308222" cy="1166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19">
            <a:extLst>
              <a:ext uri="{FF2B5EF4-FFF2-40B4-BE49-F238E27FC236}">
                <a16:creationId xmlns:a16="http://schemas.microsoft.com/office/drawing/2014/main" id="{11532CE8-945D-4D40-9CCF-FAFC548946DA}"/>
              </a:ext>
            </a:extLst>
          </p:cNvPr>
          <p:cNvSpPr/>
          <p:nvPr/>
        </p:nvSpPr>
        <p:spPr>
          <a:xfrm>
            <a:off x="8290298" y="2265161"/>
            <a:ext cx="308222" cy="1166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DE333E-08B1-0540-904C-E1600C8AC2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9466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A74D260-E426-9E78-4F63-ED5C7A3A7E4F}"/>
              </a:ext>
            </a:extLst>
          </p:cNvPr>
          <p:cNvSpPr/>
          <p:nvPr/>
        </p:nvSpPr>
        <p:spPr bwMode="auto">
          <a:xfrm>
            <a:off x="3536908" y="4647308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03449" y="2786979"/>
            <a:ext cx="10812335" cy="18368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In C</a:t>
            </a:r>
            <a:r>
              <a:rPr lang="en-US" sz="2200" dirty="0"/>
              <a:t>, when the </a:t>
            </a:r>
            <a:r>
              <a:rPr lang="en-US" sz="2200" dirty="0">
                <a:solidFill>
                  <a:srgbClr val="7030A0"/>
                </a:solidFill>
              </a:rPr>
              <a:t>branch guard (condition test) </a:t>
            </a:r>
            <a:r>
              <a:rPr lang="en-US" sz="2200" dirty="0"/>
              <a:t>evaluates </a:t>
            </a:r>
            <a:r>
              <a:rPr lang="en-US" sz="2200" b="1" u="sng" dirty="0">
                <a:solidFill>
                  <a:srgbClr val="FF0000"/>
                </a:solidFill>
              </a:rPr>
              <a:t>non-zero</a:t>
            </a:r>
            <a:r>
              <a:rPr lang="en-US" sz="2200" dirty="0"/>
              <a:t> you </a:t>
            </a:r>
            <a:r>
              <a:rPr lang="en-US" sz="2200" b="1" i="1" dirty="0">
                <a:solidFill>
                  <a:srgbClr val="0070C0"/>
                </a:solidFill>
              </a:rPr>
              <a:t>fall through </a:t>
            </a:r>
            <a:r>
              <a:rPr lang="en-US" sz="2200" dirty="0"/>
              <a:t>to the </a:t>
            </a:r>
            <a:r>
              <a:rPr lang="en-US" sz="2200" b="1" i="1" dirty="0">
                <a:solidFill>
                  <a:srgbClr val="00B050"/>
                </a:solidFill>
              </a:rPr>
              <a:t>condition true </a:t>
            </a:r>
            <a:r>
              <a:rPr lang="en-US" sz="2200" dirty="0"/>
              <a:t>block, otherwise you branch to the </a:t>
            </a:r>
            <a:r>
              <a:rPr lang="en-US" sz="2200" i="1" dirty="0">
                <a:solidFill>
                  <a:srgbClr val="FF0000"/>
                </a:solidFill>
              </a:rPr>
              <a:t>condition false </a:t>
            </a:r>
            <a:r>
              <a:rPr lang="en-US" sz="2200" dirty="0"/>
              <a:t>block</a:t>
            </a:r>
          </a:p>
          <a:p>
            <a:r>
              <a:rPr lang="en-US" sz="2200" dirty="0">
                <a:solidFill>
                  <a:srgbClr val="2C895B"/>
                </a:solidFill>
              </a:rPr>
              <a:t>Block order</a:t>
            </a:r>
            <a:r>
              <a:rPr lang="en-US" sz="2200" dirty="0">
                <a:solidFill>
                  <a:schemeClr val="tx2"/>
                </a:solidFill>
              </a:rPr>
              <a:t>: (the </a:t>
            </a:r>
            <a:r>
              <a:rPr lang="en-US" sz="2200" dirty="0">
                <a:solidFill>
                  <a:srgbClr val="FF0000"/>
                </a:solidFill>
              </a:rPr>
              <a:t>order</a:t>
            </a:r>
            <a:r>
              <a:rPr lang="en-US" sz="2200" dirty="0">
                <a:solidFill>
                  <a:schemeClr val="tx2"/>
                </a:solidFill>
              </a:rPr>
              <a:t> the </a:t>
            </a:r>
            <a:r>
              <a:rPr lang="en-US" sz="2200" b="1" dirty="0">
                <a:solidFill>
                  <a:srgbClr val="7030A0"/>
                </a:solidFill>
              </a:rPr>
              <a:t>blocks appear </a:t>
            </a:r>
            <a:r>
              <a:rPr lang="en-US" sz="2200" dirty="0">
                <a:solidFill>
                  <a:schemeClr val="tx2"/>
                </a:solidFill>
              </a:rPr>
              <a:t>in C code) can be changed by </a:t>
            </a:r>
            <a:r>
              <a:rPr lang="en-US" sz="2200" b="1" dirty="0">
                <a:solidFill>
                  <a:srgbClr val="7030A0"/>
                </a:solidFill>
              </a:rPr>
              <a:t>inverting</a:t>
            </a:r>
            <a:r>
              <a:rPr lang="en-US" sz="2200" dirty="0">
                <a:solidFill>
                  <a:srgbClr val="7030A0"/>
                </a:solidFill>
              </a:rPr>
              <a:t> the conditional test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b="1" dirty="0">
                <a:solidFill>
                  <a:srgbClr val="0070C0"/>
                </a:solidFill>
              </a:rPr>
              <a:t>swapping</a:t>
            </a:r>
            <a:r>
              <a:rPr lang="en-US" sz="2200" dirty="0">
                <a:solidFill>
                  <a:srgbClr val="0070C0"/>
                </a:solidFill>
              </a:rPr>
              <a:t> the order </a:t>
            </a:r>
            <a:r>
              <a:rPr lang="en-US" sz="2200" dirty="0">
                <a:solidFill>
                  <a:schemeClr val="tx2"/>
                </a:solidFill>
              </a:rPr>
              <a:t>of the </a:t>
            </a:r>
            <a:r>
              <a:rPr lang="en-US" sz="2200" dirty="0">
                <a:solidFill>
                  <a:srgbClr val="2C895B"/>
                </a:solidFill>
              </a:rPr>
              <a:t>true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false blocks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22" y="193647"/>
            <a:ext cx="11733656" cy="407296"/>
          </a:xfrm>
        </p:spPr>
        <p:txBody>
          <a:bodyPr/>
          <a:lstStyle/>
          <a:p>
            <a:r>
              <a:rPr lang="en-US" dirty="0"/>
              <a:t>Anatomy of a Conditional Branch: If statement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20501" y="559916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43061" y="690499"/>
            <a:ext cx="3043990" cy="707886"/>
            <a:chOff x="466367" y="-718962"/>
            <a:chExt cx="3043990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238888" y="560420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330328" y="1712346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6715A5-F61D-51D6-BEFA-762B4B9B7D59}"/>
              </a:ext>
            </a:extLst>
          </p:cNvPr>
          <p:cNvGrpSpPr/>
          <p:nvPr/>
        </p:nvGrpSpPr>
        <p:grpSpPr>
          <a:xfrm>
            <a:off x="8330328" y="4657440"/>
            <a:ext cx="2123448" cy="707886"/>
            <a:chOff x="444793" y="-1526657"/>
            <a:chExt cx="212344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B9CED2-F5DA-C8FA-0104-9BEB01F0AA1D}"/>
                </a:ext>
              </a:extLst>
            </p:cNvPr>
            <p:cNvSpPr txBox="1"/>
            <p:nvPr/>
          </p:nvSpPr>
          <p:spPr>
            <a:xfrm>
              <a:off x="1180911" y="-1526657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FFF346BA-A974-8D39-E7DB-4062BAF92895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941738-6690-139C-8E57-E96896085F38}"/>
              </a:ext>
            </a:extLst>
          </p:cNvPr>
          <p:cNvGrpSpPr/>
          <p:nvPr/>
        </p:nvGrpSpPr>
        <p:grpSpPr>
          <a:xfrm>
            <a:off x="8410084" y="5854279"/>
            <a:ext cx="2105478" cy="707886"/>
            <a:chOff x="444793" y="-1017434"/>
            <a:chExt cx="2105478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DE3EF9-1454-592E-C3F7-7BEA6E400DB3}"/>
                </a:ext>
              </a:extLst>
            </p:cNvPr>
            <p:cNvSpPr txBox="1"/>
            <p:nvPr/>
          </p:nvSpPr>
          <p:spPr>
            <a:xfrm>
              <a:off x="1162941" y="-1017434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4" name="Up Arrow 23">
              <a:extLst>
                <a:ext uri="{FF2B5EF4-FFF2-40B4-BE49-F238E27FC236}">
                  <a16:creationId xmlns:a16="http://schemas.microsoft.com/office/drawing/2014/main" id="{4FFF4A76-0653-EFE7-8B54-361A942ED021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201067-7338-128C-A664-CC000216FCE5}"/>
              </a:ext>
            </a:extLst>
          </p:cNvPr>
          <p:cNvGrpSpPr/>
          <p:nvPr/>
        </p:nvGrpSpPr>
        <p:grpSpPr>
          <a:xfrm>
            <a:off x="553320" y="4786417"/>
            <a:ext cx="3066460" cy="707886"/>
            <a:chOff x="443897" y="-718962"/>
            <a:chExt cx="3066460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BF4B35-B4EF-C758-034B-05FBD40A5AC8}"/>
                </a:ext>
              </a:extLst>
            </p:cNvPr>
            <p:cNvSpPr txBox="1"/>
            <p:nvPr/>
          </p:nvSpPr>
          <p:spPr>
            <a:xfrm>
              <a:off x="44389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2AA3D6FE-97F9-5BE4-5C7A-39D3FE5EEA90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97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CBBC-BF13-9844-AC31-27E935A2A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87" y="72612"/>
            <a:ext cx="5724458" cy="551978"/>
          </a:xfrm>
        </p:spPr>
        <p:txBody>
          <a:bodyPr/>
          <a:lstStyle/>
          <a:p>
            <a:r>
              <a:rPr lang="en-US" dirty="0"/>
              <a:t>Assembly and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65202-FDC7-2C41-881A-A0828F257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7624" y="612762"/>
            <a:ext cx="8494376" cy="358844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600" dirty="0">
                <a:solidFill>
                  <a:srgbClr val="0070C0"/>
                </a:solidFill>
              </a:rPr>
              <a:t>Machine Language (or code): Set of </a:t>
            </a:r>
            <a:r>
              <a:rPr lang="en-US" sz="1600" dirty="0">
                <a:solidFill>
                  <a:schemeClr val="accent1"/>
                </a:solidFill>
              </a:rPr>
              <a:t>instructions</a:t>
            </a:r>
            <a:r>
              <a:rPr lang="en-US" sz="1600" dirty="0"/>
              <a:t> the CPU executes are </a:t>
            </a:r>
            <a:r>
              <a:rPr lang="en-US" sz="1600" dirty="0">
                <a:solidFill>
                  <a:schemeClr val="accent1"/>
                </a:solidFill>
              </a:rPr>
              <a:t>encoded in memory </a:t>
            </a:r>
            <a:r>
              <a:rPr lang="en-US" sz="1600" dirty="0">
                <a:solidFill>
                  <a:schemeClr val="tx2"/>
                </a:solidFill>
              </a:rPr>
              <a:t>using</a:t>
            </a:r>
            <a:r>
              <a:rPr lang="en-US" sz="1600" dirty="0">
                <a:solidFill>
                  <a:schemeClr val="accent1"/>
                </a:solidFill>
              </a:rPr>
              <a:t> patterns of ones and zeros (like binary numbers)</a:t>
            </a:r>
          </a:p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600" dirty="0">
                <a:solidFill>
                  <a:srgbClr val="0070C0"/>
                </a:solidFill>
              </a:rPr>
              <a:t>Assembly language </a:t>
            </a:r>
            <a:r>
              <a:rPr lang="en-US" sz="1600" dirty="0"/>
              <a:t>is a </a:t>
            </a:r>
            <a:r>
              <a:rPr lang="en-US" sz="1600" dirty="0">
                <a:solidFill>
                  <a:srgbClr val="FF0000"/>
                </a:solidFill>
              </a:rPr>
              <a:t>symbolic version </a:t>
            </a:r>
            <a:r>
              <a:rPr lang="en-US" sz="1600" dirty="0"/>
              <a:t>of the </a:t>
            </a:r>
            <a:r>
              <a:rPr lang="en-US" sz="1600" dirty="0">
                <a:solidFill>
                  <a:srgbClr val="0070C0"/>
                </a:solidFill>
              </a:rPr>
              <a:t>machine language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600" dirty="0">
                <a:ea typeface="宋体" charset="0"/>
                <a:cs typeface="宋体" charset="0"/>
              </a:rPr>
              <a:t>Each assembly statement (called an </a:t>
            </a:r>
            <a:r>
              <a:rPr lang="en-US" sz="1600" b="1" dirty="0">
                <a:solidFill>
                  <a:srgbClr val="0070C0"/>
                </a:solidFill>
                <a:ea typeface="宋体" charset="0"/>
                <a:cs typeface="宋体" charset="0"/>
              </a:rPr>
              <a:t>Instruction</a:t>
            </a:r>
            <a:r>
              <a:rPr lang="en-US" sz="1600" dirty="0">
                <a:ea typeface="宋体" charset="0"/>
                <a:cs typeface="宋体" charset="0"/>
              </a:rPr>
              <a:t>)</a:t>
            </a:r>
          </a:p>
          <a:p>
            <a:pPr lvl="1">
              <a:buFont typeface="Wingdings" charset="2"/>
              <a:buChar char="§"/>
            </a:pPr>
            <a:r>
              <a:rPr lang="en-US" sz="1600" dirty="0">
                <a:ea typeface="宋体" charset="0"/>
                <a:cs typeface="宋体" charset="0"/>
              </a:rPr>
              <a:t>Executes </a:t>
            </a:r>
            <a:r>
              <a:rPr lang="en-US" sz="1600" dirty="0">
                <a:solidFill>
                  <a:srgbClr val="0070C0"/>
                </a:solidFill>
                <a:ea typeface="宋体" charset="0"/>
                <a:cs typeface="宋体" charset="0"/>
              </a:rPr>
              <a:t>exactly </a:t>
            </a:r>
            <a:r>
              <a:rPr lang="en-US" sz="1600" b="1" dirty="0">
                <a:solidFill>
                  <a:srgbClr val="0070C0"/>
                </a:solidFill>
                <a:ea typeface="宋体" charset="0"/>
                <a:cs typeface="宋体" charset="0"/>
              </a:rPr>
              <a:t>one</a:t>
            </a:r>
            <a:r>
              <a:rPr lang="en-US" sz="1600" dirty="0">
                <a:solidFill>
                  <a:srgbClr val="0070C0"/>
                </a:solidFill>
                <a:ea typeface="宋体" charset="0"/>
                <a:cs typeface="宋体" charset="0"/>
              </a:rPr>
              <a:t> </a:t>
            </a:r>
            <a:r>
              <a:rPr lang="en-US" sz="1600" dirty="0">
                <a:ea typeface="宋体" charset="0"/>
                <a:cs typeface="宋体" charset="0"/>
              </a:rPr>
              <a:t>from a list of simple commands</a:t>
            </a:r>
          </a:p>
          <a:p>
            <a:pPr lvl="1">
              <a:buFont typeface="Wingdings" charset="2"/>
              <a:buChar char="§"/>
            </a:pPr>
            <a:r>
              <a:rPr lang="en-US" sz="1600" dirty="0">
                <a:ea typeface="宋体" charset="0"/>
                <a:cs typeface="宋体" charset="0"/>
              </a:rPr>
              <a:t>Instructions describe operations (e.g., =, +, -, *)</a:t>
            </a:r>
          </a:p>
          <a:p>
            <a:pPr lvl="1">
              <a:buFont typeface="Wingdings" charset="2"/>
              <a:buChar char="§"/>
            </a:pPr>
            <a:r>
              <a:rPr lang="en-US" sz="1600" dirty="0">
                <a:ea typeface="宋体" charset="0"/>
                <a:cs typeface="宋体" charset="0"/>
              </a:rPr>
              <a:t>Execution goes low to high memory one instruction at a time unless there is a branch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600" dirty="0">
                <a:ea typeface="宋体" charset="0"/>
                <a:cs typeface="宋体" charset="0"/>
              </a:rPr>
              <a:t>One line of </a:t>
            </a:r>
            <a:r>
              <a:rPr lang="en-US" sz="1600" dirty="0">
                <a:solidFill>
                  <a:schemeClr val="accent1"/>
                </a:solidFill>
                <a:ea typeface="宋体" charset="0"/>
                <a:cs typeface="宋体" charset="0"/>
              </a:rPr>
              <a:t>arm32 machine code contains one instruction in one word (32 bits)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ea typeface="宋体" charset="0"/>
                <a:cs typeface="宋体" charset="0"/>
              </a:rPr>
              <a:t>Assembler (gnu as) </a:t>
            </a:r>
          </a:p>
          <a:p>
            <a:pPr lvl="1"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ea typeface="宋体" charset="0"/>
                <a:cs typeface="宋体" charset="0"/>
              </a:rPr>
              <a:t>(1) </a:t>
            </a:r>
            <a:r>
              <a:rPr lang="en-US" sz="1600" dirty="0">
                <a:solidFill>
                  <a:schemeClr val="accent1"/>
                </a:solidFill>
                <a:ea typeface="宋体" charset="0"/>
                <a:cs typeface="宋体" charset="0"/>
              </a:rPr>
              <a:t>translates assembly to machine code</a:t>
            </a:r>
          </a:p>
          <a:p>
            <a:pPr lvl="1"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ea typeface="宋体" charset="0"/>
                <a:cs typeface="宋体" charset="0"/>
              </a:rPr>
              <a:t>(2) Generates the contents of: </a:t>
            </a:r>
            <a:r>
              <a:rPr lang="en-US" sz="1600" dirty="0">
                <a:solidFill>
                  <a:schemeClr val="accent1"/>
                </a:solidFill>
                <a:ea typeface="宋体" charset="0"/>
                <a:cs typeface="宋体" charset="0"/>
              </a:rPr>
              <a:t>text, read only data, and static data memory sections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237C10-B151-2647-B17F-BFEBC1CE81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7E8620-5995-1C66-B3F9-0B82938BA2B4}"/>
              </a:ext>
            </a:extLst>
          </p:cNvPr>
          <p:cNvGrpSpPr/>
          <p:nvPr/>
        </p:nvGrpSpPr>
        <p:grpSpPr>
          <a:xfrm>
            <a:off x="-106880" y="688185"/>
            <a:ext cx="1276420" cy="5925241"/>
            <a:chOff x="5391446" y="535470"/>
            <a:chExt cx="1557994" cy="587444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3EC0F7-CA36-FF0C-DBA4-9A1815AC1F48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DACCF8-C209-1245-9CC7-635434F98B2E}"/>
                </a:ext>
              </a:extLst>
            </p:cNvPr>
            <p:cNvSpPr txBox="1"/>
            <p:nvPr/>
          </p:nvSpPr>
          <p:spPr>
            <a:xfrm>
              <a:off x="5503769" y="6135287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427B6B-006D-45C5-220F-F73011D7C5D4}"/>
                </a:ext>
              </a:extLst>
            </p:cNvPr>
            <p:cNvCxnSpPr>
              <a:cxnSpLocks/>
              <a:stCxn id="34" idx="2"/>
              <a:endCxn id="35" idx="0"/>
            </p:cNvCxnSpPr>
            <p:nvPr/>
          </p:nvCxnSpPr>
          <p:spPr bwMode="auto">
            <a:xfrm>
              <a:off x="6170444" y="810094"/>
              <a:ext cx="56161" cy="5325193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EBCA0F-099A-5552-59F9-4027831EEC76}"/>
                </a:ext>
              </a:extLst>
            </p:cNvPr>
            <p:cNvSpPr txBox="1"/>
            <p:nvPr/>
          </p:nvSpPr>
          <p:spPr>
            <a:xfrm>
              <a:off x="5503770" y="2945624"/>
              <a:ext cx="1369511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  <a:endParaRPr lang="en-US" sz="2000" dirty="0">
                <a:solidFill>
                  <a:schemeClr val="accent5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24C8B4-25CE-2D33-0A0D-D52858F6FEE4}"/>
              </a:ext>
            </a:extLst>
          </p:cNvPr>
          <p:cNvGrpSpPr/>
          <p:nvPr/>
        </p:nvGrpSpPr>
        <p:grpSpPr>
          <a:xfrm>
            <a:off x="1107147" y="605900"/>
            <a:ext cx="2526189" cy="6021446"/>
            <a:chOff x="6583680" y="1280160"/>
            <a:chExt cx="2377440" cy="5257800"/>
          </a:xfrm>
        </p:grpSpPr>
        <p:sp>
          <p:nvSpPr>
            <p:cNvPr id="39" name="Rectangle 7">
              <a:extLst>
                <a:ext uri="{FF2B5EF4-FFF2-40B4-BE49-F238E27FC236}">
                  <a16:creationId xmlns:a16="http://schemas.microsoft.com/office/drawing/2014/main" id="{694B771A-184B-5B75-7510-5F69283DCDB8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CBDAE28-7157-DAC1-656A-4F0D95D9F465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CD916-FCF1-2E86-840E-43DB93E4F1A2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6B3CCF7-1F2C-CA5E-6EA8-37E85E735041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243FCDC-FE8C-7316-F61B-32A8815CF903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FEA2E5E-4898-7053-B75A-7AE4CDC4E8A7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31CBFE3-EF92-2B02-518E-CD95B6A14D18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79BA73-30D3-F4EF-3CE9-509AF4883A64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9A5A58F-FE22-44FF-F296-46E030C7A33E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EF6C439-EC49-DE64-D9D5-CBD23D114D36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E733A65-EDF7-92A6-AC7F-064F3FF67D79}"/>
              </a:ext>
            </a:extLst>
          </p:cNvPr>
          <p:cNvSpPr/>
          <p:nvPr/>
        </p:nvSpPr>
        <p:spPr bwMode="auto">
          <a:xfrm>
            <a:off x="1107147" y="5440706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A8BC1-1DC0-7C0E-2B98-FD0FC126A0EE}"/>
              </a:ext>
            </a:extLst>
          </p:cNvPr>
          <p:cNvGrpSpPr/>
          <p:nvPr/>
        </p:nvGrpSpPr>
        <p:grpSpPr>
          <a:xfrm>
            <a:off x="3697624" y="4201206"/>
            <a:ext cx="8301421" cy="2649898"/>
            <a:chOff x="3697624" y="4201206"/>
            <a:chExt cx="8301421" cy="264989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3F7FBDB-0EC0-774D-8900-C0E542CD3C0F}"/>
                </a:ext>
              </a:extLst>
            </p:cNvPr>
            <p:cNvSpPr/>
            <p:nvPr/>
          </p:nvSpPr>
          <p:spPr bwMode="auto">
            <a:xfrm>
              <a:off x="4216220" y="4904123"/>
              <a:ext cx="7782825" cy="167854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1040c: 	e28db004 		  add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fp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4</a:t>
              </a:r>
            </a:p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10410: 	e59f0010 		 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ldr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r0, [pc, 16]</a:t>
              </a:r>
            </a:p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10414: 	ebffffb3 		  bl 102e8 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2000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printf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10418: 	e3a00000 		  mov r0, 0</a:t>
              </a:r>
            </a:p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1041c: 	e24bd004 		  sub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fp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8592B6-F0FA-AF4A-9BA7-34BE6BB3E29A}"/>
                </a:ext>
              </a:extLst>
            </p:cNvPr>
            <p:cNvSpPr txBox="1"/>
            <p:nvPr/>
          </p:nvSpPr>
          <p:spPr>
            <a:xfrm>
              <a:off x="4267095" y="4201206"/>
              <a:ext cx="76403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</a:rPr>
                <a:t>Memory 	 word (4-bytes)</a:t>
              </a:r>
            </a:p>
            <a:p>
              <a:r>
                <a:rPr lang="en-US" sz="2000" b="1" dirty="0">
                  <a:solidFill>
                    <a:schemeClr val="accent5"/>
                  </a:solidFill>
                </a:rPr>
                <a:t>Address	 contents		     Assembly Language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4AFD0-4B3E-D244-ACFC-3C95B3742731}"/>
                </a:ext>
              </a:extLst>
            </p:cNvPr>
            <p:cNvSpPr txBox="1"/>
            <p:nvPr/>
          </p:nvSpPr>
          <p:spPr>
            <a:xfrm>
              <a:off x="7746550" y="5339345"/>
              <a:ext cx="108888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Machine Code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74E8D9-9560-7D4C-9E9D-E087556A443B}"/>
                </a:ext>
              </a:extLst>
            </p:cNvPr>
            <p:cNvSpPr txBox="1"/>
            <p:nvPr/>
          </p:nvSpPr>
          <p:spPr>
            <a:xfrm>
              <a:off x="5907745" y="6512550"/>
              <a:ext cx="17299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high &lt;- low bytes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CF8F4F64-B46B-4D95-A132-2AED5CBAA766}"/>
                </a:ext>
              </a:extLst>
            </p:cNvPr>
            <p:cNvSpPr/>
            <p:nvPr/>
          </p:nvSpPr>
          <p:spPr>
            <a:xfrm>
              <a:off x="7437791" y="5574512"/>
              <a:ext cx="308759" cy="20182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eft Arrow 49">
              <a:extLst>
                <a:ext uri="{FF2B5EF4-FFF2-40B4-BE49-F238E27FC236}">
                  <a16:creationId xmlns:a16="http://schemas.microsoft.com/office/drawing/2014/main" id="{153B078D-3716-A080-9AE0-06C53F33E534}"/>
                </a:ext>
              </a:extLst>
            </p:cNvPr>
            <p:cNvSpPr/>
            <p:nvPr/>
          </p:nvSpPr>
          <p:spPr>
            <a:xfrm>
              <a:off x="3697624" y="5574512"/>
              <a:ext cx="518596" cy="37070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2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72C197-C4E9-FB8E-A812-2CB2E8F6F0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81038" y="751618"/>
            <a:ext cx="7876037" cy="286294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Assembly language instructions specify an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operation</a:t>
            </a:r>
            <a:r>
              <a:rPr lang="en-US" sz="2200" dirty="0"/>
              <a:t> and the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  <a:r>
              <a:rPr lang="en-US" sz="2200" dirty="0"/>
              <a:t> to the instruction (arguments of the operation)</a:t>
            </a:r>
          </a:p>
          <a:p>
            <a:r>
              <a:rPr lang="en-US" sz="2200" dirty="0"/>
              <a:t>Three basic types of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where the result will be stored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Source</a:t>
            </a:r>
            <a:r>
              <a:rPr lang="en-US" sz="2200" dirty="0"/>
              <a:t>: where data is read from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Immediate</a:t>
            </a:r>
            <a:r>
              <a:rPr lang="en-US" sz="2200" dirty="0"/>
              <a:t>: an actual value like the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  <a:r>
              <a:rPr lang="en-US" sz="2200" dirty="0"/>
              <a:t> in y = x +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B2B5F-9513-0439-6259-A2E4D9DB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00891"/>
          </a:xfrm>
        </p:spPr>
        <p:txBody>
          <a:bodyPr/>
          <a:lstStyle/>
          <a:p>
            <a:r>
              <a:rPr lang="en-US" dirty="0"/>
              <a:t>Anatomy of an Assembly instruction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5B05F-F277-C58D-F77B-C53304122B7B}"/>
              </a:ext>
            </a:extLst>
          </p:cNvPr>
          <p:cNvSpPr txBox="1"/>
          <p:nvPr/>
        </p:nvSpPr>
        <p:spPr>
          <a:xfrm>
            <a:off x="3022984" y="4346174"/>
            <a:ext cx="3316934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r1,   r2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 r1,  1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03DF4F-77A0-6E93-3EB4-69567B99604D}"/>
              </a:ext>
            </a:extLst>
          </p:cNvPr>
          <p:cNvGrpSpPr/>
          <p:nvPr/>
        </p:nvGrpSpPr>
        <p:grpSpPr>
          <a:xfrm>
            <a:off x="4250304" y="3754119"/>
            <a:ext cx="6151511" cy="709601"/>
            <a:chOff x="3585280" y="3754119"/>
            <a:chExt cx="6151511" cy="7096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D452F9-8BE2-DA93-FC51-16B76244C4D5}"/>
                </a:ext>
              </a:extLst>
            </p:cNvPr>
            <p:cNvSpPr txBox="1"/>
            <p:nvPr/>
          </p:nvSpPr>
          <p:spPr>
            <a:xfrm>
              <a:off x="6674734" y="3754119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Operands (variables</a:t>
              </a:r>
              <a:r>
                <a:rPr lang="en-US" sz="2400" dirty="0">
                  <a:solidFill>
                    <a:srgbClr val="0070C0"/>
                  </a:solidFill>
                </a:rPr>
                <a:t>)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A941D9-3C7D-DE17-E4B0-3289CC22E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5280" y="4021723"/>
              <a:ext cx="308945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56B4B5D-5935-09CF-4E18-E157AC05A1C9}"/>
                </a:ext>
              </a:extLst>
            </p:cNvPr>
            <p:cNvCxnSpPr/>
            <p:nvPr/>
          </p:nvCxnSpPr>
          <p:spPr>
            <a:xfrm>
              <a:off x="3585280" y="3994785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41C6FE-BA04-C1EF-EBEA-3B20B2E30828}"/>
                </a:ext>
              </a:extLst>
            </p:cNvPr>
            <p:cNvCxnSpPr/>
            <p:nvPr/>
          </p:nvCxnSpPr>
          <p:spPr>
            <a:xfrm>
              <a:off x="4372634" y="4015058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AEC6BD-6C6F-CD13-63D6-33EAAB3C7D67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70EC03-D110-3FE9-0C7B-57BAB06EBE61}"/>
              </a:ext>
            </a:extLst>
          </p:cNvPr>
          <p:cNvGrpSpPr/>
          <p:nvPr/>
        </p:nvGrpSpPr>
        <p:grpSpPr>
          <a:xfrm>
            <a:off x="4961457" y="4718313"/>
            <a:ext cx="5062049" cy="546648"/>
            <a:chOff x="4296433" y="4718313"/>
            <a:chExt cx="5062049" cy="54664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716519-AF72-FCCA-ABE2-30A403648CDA}"/>
                </a:ext>
              </a:extLst>
            </p:cNvPr>
            <p:cNvSpPr txBox="1"/>
            <p:nvPr/>
          </p:nvSpPr>
          <p:spPr>
            <a:xfrm>
              <a:off x="6674734" y="4803296"/>
              <a:ext cx="2683748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Source Operands 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680F8C2-DB67-A6DF-6FAE-F32D70371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6433" y="5064235"/>
              <a:ext cx="2378301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77D6C5B-B465-B629-A5B0-F65308CC33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19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BEDB578-058C-07FF-A176-0425BCFC3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820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4847B0-4174-5845-E75A-2A6455626305}"/>
              </a:ext>
            </a:extLst>
          </p:cNvPr>
          <p:cNvGrpSpPr/>
          <p:nvPr/>
        </p:nvGrpSpPr>
        <p:grpSpPr>
          <a:xfrm>
            <a:off x="4250304" y="4718313"/>
            <a:ext cx="6151510" cy="1134160"/>
            <a:chOff x="3585280" y="4718313"/>
            <a:chExt cx="6151510" cy="11341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B22AD7-BCF0-B3B2-076E-1D8262E2DA59}"/>
                </a:ext>
              </a:extLst>
            </p:cNvPr>
            <p:cNvSpPr txBox="1"/>
            <p:nvPr/>
          </p:nvSpPr>
          <p:spPr>
            <a:xfrm>
              <a:off x="6674733" y="5390808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Destination Operand 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14BF8A-0CBE-2781-C2BF-B045FAB8E451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3585280" y="5612671"/>
              <a:ext cx="3089453" cy="89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38CCCAF-91B5-C04A-527F-97F61C671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5280" y="4718313"/>
              <a:ext cx="0" cy="894358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3C372C9-997A-574C-E245-D985994A14A3}"/>
              </a:ext>
            </a:extLst>
          </p:cNvPr>
          <p:cNvGrpSpPr/>
          <p:nvPr/>
        </p:nvGrpSpPr>
        <p:grpSpPr>
          <a:xfrm>
            <a:off x="5946133" y="6216243"/>
            <a:ext cx="4371097" cy="530588"/>
            <a:chOff x="5281109" y="6216243"/>
            <a:chExt cx="4371097" cy="53058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98D9A9-F1D6-E3A4-ADA3-852211BCDB5F}"/>
                </a:ext>
              </a:extLst>
            </p:cNvPr>
            <p:cNvSpPr txBox="1"/>
            <p:nvPr/>
          </p:nvSpPr>
          <p:spPr>
            <a:xfrm>
              <a:off x="6674734" y="6285166"/>
              <a:ext cx="297747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Immediate Operand 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E158BF9-ECED-63C3-BE9F-8DB3F5AE7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1109" y="6546105"/>
              <a:ext cx="139362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4CC86F8-F46D-34D5-64E3-A46146646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1109" y="621624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DC4F006-8AEB-E86B-A0E7-E9F451BEB4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B52AC8-2566-07F7-4B71-4C077A7E8F32}"/>
              </a:ext>
            </a:extLst>
          </p:cNvPr>
          <p:cNvGrpSpPr/>
          <p:nvPr/>
        </p:nvGrpSpPr>
        <p:grpSpPr>
          <a:xfrm>
            <a:off x="925939" y="3731527"/>
            <a:ext cx="2498475" cy="606404"/>
            <a:chOff x="2987108" y="3857316"/>
            <a:chExt cx="2498475" cy="6064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002F3D-53E4-8E16-2DE0-BCFD162BFFB4}"/>
                </a:ext>
              </a:extLst>
            </p:cNvPr>
            <p:cNvSpPr txBox="1"/>
            <p:nvPr/>
          </p:nvSpPr>
          <p:spPr>
            <a:xfrm>
              <a:off x="2987108" y="3857316"/>
              <a:ext cx="1470274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operation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A4A16AE-38A0-951C-893F-D90B868216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1860" y="4017350"/>
              <a:ext cx="1013723" cy="437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AA601C6-1EE8-2DBF-1B0C-D94B7900D526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809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7D1968-59BA-FDB9-2201-AA1BC31F844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5714" y="935544"/>
            <a:ext cx="9877566" cy="34859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Operations are abbreviated int </a:t>
            </a:r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(1– 5 letters)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Assembly Instructions </a:t>
            </a:r>
            <a:r>
              <a:rPr lang="en-US" sz="2400" dirty="0"/>
              <a:t>are specified with a very regular syntax</a:t>
            </a:r>
          </a:p>
          <a:p>
            <a:pPr lvl="1"/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are followed by </a:t>
            </a:r>
            <a:r>
              <a:rPr lang="en-US" sz="2400" dirty="0">
                <a:solidFill>
                  <a:srgbClr val="F37440"/>
                </a:solidFill>
              </a:rPr>
              <a:t>arguments</a:t>
            </a:r>
          </a:p>
          <a:p>
            <a:pPr lvl="1"/>
            <a:r>
              <a:rPr lang="en-US" sz="2400" dirty="0"/>
              <a:t>Usually the </a:t>
            </a:r>
            <a:r>
              <a:rPr lang="en-US" sz="2400" dirty="0">
                <a:solidFill>
                  <a:srgbClr val="F37440"/>
                </a:solidFill>
              </a:rPr>
              <a:t>destination argument is next</a:t>
            </a:r>
            <a:r>
              <a:rPr lang="en-US" sz="2400" dirty="0"/>
              <a:t>, then </a:t>
            </a:r>
            <a:r>
              <a:rPr lang="en-US" sz="2400" dirty="0">
                <a:solidFill>
                  <a:srgbClr val="0070C0"/>
                </a:solidFill>
              </a:rPr>
              <a:t>one or more source arguments</a:t>
            </a:r>
            <a:r>
              <a:rPr lang="en-US" sz="2400" dirty="0"/>
              <a:t> (this is not strictly the case, but it is generally true)</a:t>
            </a:r>
          </a:p>
          <a:p>
            <a:r>
              <a:rPr lang="en-US" sz="2400" dirty="0"/>
              <a:t>Why this order?</a:t>
            </a:r>
          </a:p>
          <a:p>
            <a:r>
              <a:rPr lang="en-US" sz="2400" dirty="0"/>
              <a:t>Analogy to C or Java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D44246-55F2-8B78-3162-32C8115A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 of an Instruction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7DAC4-2A1A-B787-9B25-D17236BE0351}"/>
              </a:ext>
            </a:extLst>
          </p:cNvPr>
          <p:cNvSpPr txBox="1"/>
          <p:nvPr/>
        </p:nvSpPr>
        <p:spPr>
          <a:xfrm>
            <a:off x="3561729" y="4623173"/>
            <a:ext cx="548098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r0, r1, r2;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r0 = r1 + r2; 		// 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BCBBF-8548-42DF-BE0E-4E4F3078F0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214A8-9655-5790-7BAB-04209AF3D97B}"/>
              </a:ext>
            </a:extLst>
          </p:cNvPr>
          <p:cNvSpPr txBox="1"/>
          <p:nvPr/>
        </p:nvSpPr>
        <p:spPr>
          <a:xfrm>
            <a:off x="3481781" y="5655814"/>
            <a:ext cx="661912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r1  + r2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	r0,  r1,   r2   // assembly</a:t>
            </a:r>
          </a:p>
        </p:txBody>
      </p:sp>
    </p:spTree>
    <p:extLst>
      <p:ext uri="{BB962C8B-B14F-4D97-AF65-F5344CB8AC3E}">
        <p14:creationId xmlns:p14="http://schemas.microsoft.com/office/powerpoint/2010/main" val="384176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 animBg="1"/>
      <p:bldP spid="6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9230440" y="738522"/>
            <a:ext cx="2446776" cy="5341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5033" y="2759931"/>
            <a:ext cx="7290195" cy="245403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Almost all arithmetic, logic operations and data movement operations </a:t>
            </a:r>
            <a:r>
              <a:rPr lang="en-US" sz="2400" dirty="0"/>
              <a:t>involve at </a:t>
            </a:r>
            <a:r>
              <a:rPr lang="en-US" sz="2400" dirty="0">
                <a:solidFill>
                  <a:schemeClr val="accent1"/>
                </a:solidFill>
              </a:rPr>
              <a:t>least one register</a:t>
            </a:r>
          </a:p>
          <a:p>
            <a:r>
              <a:rPr lang="en-US" sz="2400" dirty="0"/>
              <a:t>As a result, Register addresses are </a:t>
            </a:r>
            <a:r>
              <a:rPr lang="en-US" sz="2400" b="1" dirty="0">
                <a:solidFill>
                  <a:srgbClr val="FF0000"/>
                </a:solidFill>
              </a:rPr>
              <a:t>directly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encoded </a:t>
            </a:r>
            <a:r>
              <a:rPr lang="en-US" sz="2400" dirty="0">
                <a:solidFill>
                  <a:schemeClr val="tx2"/>
                </a:solidFill>
              </a:rPr>
              <a:t>into</a:t>
            </a:r>
            <a:r>
              <a:rPr lang="en-US" sz="2400" dirty="0">
                <a:solidFill>
                  <a:srgbClr val="0070C0"/>
                </a:solidFill>
              </a:rPr>
              <a:t> 4-bit fields in machine instructions </a:t>
            </a:r>
            <a:r>
              <a:rPr lang="en-US" sz="2400" dirty="0">
                <a:solidFill>
                  <a:srgbClr val="2C895B"/>
                </a:solidFill>
              </a:rPr>
              <a:t>(see below)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0180542" y="55264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0321327" y="1305622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659245" y="1774621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0180542" y="528161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0180542" y="50367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0180542" y="479189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0180542" y="454703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0180542" y="430216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0180542" y="405730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0180542" y="381244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0180542" y="356758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0180542" y="332272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0180542" y="307785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0180542" y="283299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0180542" y="258813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0180542" y="234327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0180542" y="209841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0180542" y="185354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8842204" y="3832137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9772042" y="5779132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9970917" y="738522"/>
            <a:ext cx="1366080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0180542" y="1680194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360614D-A3F3-74A5-4626-938CE6AF4085}"/>
              </a:ext>
            </a:extLst>
          </p:cNvPr>
          <p:cNvSpPr/>
          <p:nvPr/>
        </p:nvSpPr>
        <p:spPr>
          <a:xfrm>
            <a:off x="4995624" y="1102251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7A606CF7-E2BA-0E97-0607-2B56CDD5D91F}"/>
              </a:ext>
            </a:extLst>
          </p:cNvPr>
          <p:cNvSpPr/>
          <p:nvPr/>
        </p:nvSpPr>
        <p:spPr>
          <a:xfrm rot="5400000">
            <a:off x="8205117" y="491815"/>
            <a:ext cx="230156" cy="1820491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9DE69D35-B977-D6D4-03CA-E9838A95B847}"/>
              </a:ext>
            </a:extLst>
          </p:cNvPr>
          <p:cNvSpPr/>
          <p:nvPr/>
        </p:nvSpPr>
        <p:spPr>
          <a:xfrm rot="16200000">
            <a:off x="8188047" y="1055039"/>
            <a:ext cx="230154" cy="1820493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4B56E6-3C40-0410-90D6-666E2177ED7D}"/>
              </a:ext>
            </a:extLst>
          </p:cNvPr>
          <p:cNvSpPr txBox="1"/>
          <p:nvPr/>
        </p:nvSpPr>
        <p:spPr>
          <a:xfrm>
            <a:off x="441968" y="1286982"/>
            <a:ext cx="37944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B0E9F9-6475-B49C-A8A3-2C0AC23FA254}"/>
              </a:ext>
            </a:extLst>
          </p:cNvPr>
          <p:cNvGrpSpPr/>
          <p:nvPr/>
        </p:nvGrpSpPr>
        <p:grpSpPr>
          <a:xfrm>
            <a:off x="305977" y="5255575"/>
            <a:ext cx="8464419" cy="1496971"/>
            <a:chOff x="305977" y="5255575"/>
            <a:chExt cx="8464419" cy="1496971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B9430F7B-EBE0-9D30-0E45-207A3939E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77" y="5255575"/>
              <a:ext cx="8464419" cy="13548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EDE384EF-4DC4-3226-D292-990835EC8A8E}"/>
                </a:ext>
              </a:extLst>
            </p:cNvPr>
            <p:cNvSpPr/>
            <p:nvPr/>
          </p:nvSpPr>
          <p:spPr>
            <a:xfrm>
              <a:off x="3984770" y="6506849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2E5ACCFF-3192-9FE4-9A62-8809BF476F8B}"/>
                </a:ext>
              </a:extLst>
            </p:cNvPr>
            <p:cNvSpPr/>
            <p:nvPr/>
          </p:nvSpPr>
          <p:spPr>
            <a:xfrm>
              <a:off x="4568461" y="6520463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5801D03-CAB2-231C-435A-D0D690411A3C}"/>
              </a:ext>
            </a:extLst>
          </p:cNvPr>
          <p:cNvSpPr/>
          <p:nvPr/>
        </p:nvSpPr>
        <p:spPr>
          <a:xfrm>
            <a:off x="4236441" y="1474301"/>
            <a:ext cx="583691" cy="209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96C9A297-0FC7-1D41-2668-B4A3DBC62FCB}"/>
              </a:ext>
            </a:extLst>
          </p:cNvPr>
          <p:cNvSpPr/>
          <p:nvPr/>
        </p:nvSpPr>
        <p:spPr>
          <a:xfrm>
            <a:off x="8122284" y="6419992"/>
            <a:ext cx="251670" cy="2320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42A8E53-1DEF-ACA0-4DD3-DAA710D72250}"/>
              </a:ext>
            </a:extLst>
          </p:cNvPr>
          <p:cNvSpPr/>
          <p:nvPr/>
        </p:nvSpPr>
        <p:spPr>
          <a:xfrm>
            <a:off x="7801873" y="3246933"/>
            <a:ext cx="4371474" cy="35784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32E2-C186-A00A-2E74-D09F279C2F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49602" y="441141"/>
            <a:ext cx="6831965" cy="27625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Instructions are </a:t>
            </a:r>
            <a:r>
              <a:rPr lang="en-US" b="1" dirty="0">
                <a:solidFill>
                  <a:srgbClr val="2C895B"/>
                </a:solidFill>
              </a:rPr>
              <a:t>retrieved sequentially </a:t>
            </a:r>
            <a:r>
              <a:rPr lang="en-US" dirty="0">
                <a:solidFill>
                  <a:srgbClr val="2C895B"/>
                </a:solidFill>
              </a:rPr>
              <a:t>from me</a:t>
            </a:r>
            <a:r>
              <a:rPr lang="en-US" dirty="0"/>
              <a:t>mory</a:t>
            </a:r>
          </a:p>
          <a:p>
            <a:r>
              <a:rPr lang="en-US" dirty="0"/>
              <a:t>Each instruction </a:t>
            </a:r>
            <a:r>
              <a:rPr lang="en-US" dirty="0">
                <a:solidFill>
                  <a:srgbClr val="2C895B"/>
                </a:solidFill>
              </a:rPr>
              <a:t>executes to completion </a:t>
            </a:r>
            <a:r>
              <a:rPr lang="en-US" b="1" dirty="0">
                <a:solidFill>
                  <a:srgbClr val="F37440"/>
                </a:solidFill>
              </a:rPr>
              <a:t>before</a:t>
            </a:r>
            <a:r>
              <a:rPr lang="en-US" dirty="0">
                <a:solidFill>
                  <a:srgbClr val="F37440"/>
                </a:solidFill>
              </a:rPr>
              <a:t> the next instruction is completed</a:t>
            </a:r>
          </a:p>
          <a:p>
            <a:r>
              <a:rPr lang="en-US" dirty="0"/>
              <a:t>Conceptually the pc (program counter) points at executing instruction </a:t>
            </a:r>
          </a:p>
          <a:p>
            <a:r>
              <a:rPr lang="en-US" dirty="0"/>
              <a:t>exceptions: loops, function calls, traps,..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EDA57-27DF-FEC4-836C-33BEC78D7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57" y="26172"/>
            <a:ext cx="10515600" cy="466460"/>
          </a:xfrm>
        </p:spPr>
        <p:txBody>
          <a:bodyPr/>
          <a:lstStyle/>
          <a:p>
            <a:r>
              <a:rPr lang="en-US" dirty="0"/>
              <a:t>Program Execution: A Series of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48B-CB43-D209-BF96-59DFC6978FB5}"/>
              </a:ext>
            </a:extLst>
          </p:cNvPr>
          <p:cNvSpPr txBox="1"/>
          <p:nvPr/>
        </p:nvSpPr>
        <p:spPr>
          <a:xfrm>
            <a:off x="3444427" y="4467074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r1, 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57C3-460E-119D-7BC5-7C146C5D5FB3}"/>
              </a:ext>
            </a:extLst>
          </p:cNvPr>
          <p:cNvSpPr txBox="1"/>
          <p:nvPr/>
        </p:nvSpPr>
        <p:spPr>
          <a:xfrm>
            <a:off x="3444427" y="5024588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213A-2B25-94BC-EF9C-BFB6FFC56DA5}"/>
              </a:ext>
            </a:extLst>
          </p:cNvPr>
          <p:cNvSpPr txBox="1"/>
          <p:nvPr/>
        </p:nvSpPr>
        <p:spPr>
          <a:xfrm>
            <a:off x="3444427" y="5582102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9BEF-A0B7-2768-E053-A4A4A2DF47DB}"/>
              </a:ext>
            </a:extLst>
          </p:cNvPr>
          <p:cNvSpPr txBox="1"/>
          <p:nvPr/>
        </p:nvSpPr>
        <p:spPr>
          <a:xfrm>
            <a:off x="3444427" y="6139616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 r1, r0, 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8A92-2691-0FB9-A199-5FEB4DF5D727}"/>
              </a:ext>
            </a:extLst>
          </p:cNvPr>
          <p:cNvSpPr txBox="1"/>
          <p:nvPr/>
        </p:nvSpPr>
        <p:spPr>
          <a:xfrm>
            <a:off x="8168408" y="4561044"/>
            <a:ext cx="256352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4 r1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F458-F76F-52DD-2B5A-1A6465B6AF95}"/>
              </a:ext>
            </a:extLst>
          </p:cNvPr>
          <p:cNvSpPr txBox="1"/>
          <p:nvPr/>
        </p:nvSpPr>
        <p:spPr>
          <a:xfrm>
            <a:off x="8168408" y="3685172"/>
            <a:ext cx="25635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 r1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92D5-184F-4FDC-8D80-CD1833287855}"/>
              </a:ext>
            </a:extLst>
          </p:cNvPr>
          <p:cNvSpPr txBox="1"/>
          <p:nvPr/>
        </p:nvSpPr>
        <p:spPr>
          <a:xfrm>
            <a:off x="8168408" y="5121591"/>
            <a:ext cx="256352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8 r1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FE7FB-C6F7-9C5E-AC20-704AC1FEA230}"/>
              </a:ext>
            </a:extLst>
          </p:cNvPr>
          <p:cNvSpPr txBox="1"/>
          <p:nvPr/>
        </p:nvSpPr>
        <p:spPr>
          <a:xfrm>
            <a:off x="8168408" y="5677425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B07F-B250-B75A-0201-821B87721FAF}"/>
              </a:ext>
            </a:extLst>
          </p:cNvPr>
          <p:cNvSpPr txBox="1"/>
          <p:nvPr/>
        </p:nvSpPr>
        <p:spPr>
          <a:xfrm>
            <a:off x="8168408" y="6236618"/>
            <a:ext cx="273344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621F-8D5E-799E-5D22-53D172B9F2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1FDEA6F-7DAC-C490-F11E-C80FA0CA93B4}"/>
              </a:ext>
            </a:extLst>
          </p:cNvPr>
          <p:cNvSpPr/>
          <p:nvPr/>
        </p:nvSpPr>
        <p:spPr>
          <a:xfrm>
            <a:off x="2348107" y="4526876"/>
            <a:ext cx="978408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905524A-F574-4D43-BB67-A152F3367115}"/>
              </a:ext>
            </a:extLst>
          </p:cNvPr>
          <p:cNvSpPr/>
          <p:nvPr/>
        </p:nvSpPr>
        <p:spPr>
          <a:xfrm>
            <a:off x="2348107" y="5104046"/>
            <a:ext cx="978408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D34DEBD-0E73-0178-AE70-49170528815C}"/>
              </a:ext>
            </a:extLst>
          </p:cNvPr>
          <p:cNvSpPr/>
          <p:nvPr/>
        </p:nvSpPr>
        <p:spPr>
          <a:xfrm>
            <a:off x="2348107" y="5681216"/>
            <a:ext cx="978408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ADB9ADB-6FBC-D4A0-748D-B601FAFC9E8C}"/>
              </a:ext>
            </a:extLst>
          </p:cNvPr>
          <p:cNvSpPr/>
          <p:nvPr/>
        </p:nvSpPr>
        <p:spPr>
          <a:xfrm>
            <a:off x="2329108" y="6139615"/>
            <a:ext cx="978408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F6099E-2B6F-2AA1-9807-877FB14D834D}"/>
              </a:ext>
            </a:extLst>
          </p:cNvPr>
          <p:cNvSpPr txBox="1"/>
          <p:nvPr/>
        </p:nvSpPr>
        <p:spPr>
          <a:xfrm>
            <a:off x="3181285" y="4061695"/>
            <a:ext cx="356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Content in Text segment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67BD87-7533-433B-075B-F1E84D891745}"/>
              </a:ext>
            </a:extLst>
          </p:cNvPr>
          <p:cNvSpPr txBox="1"/>
          <p:nvPr/>
        </p:nvSpPr>
        <p:spPr>
          <a:xfrm>
            <a:off x="10731927" y="356411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values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058A17-7EF2-3D86-91E6-2F2B3C8540E2}"/>
              </a:ext>
            </a:extLst>
          </p:cNvPr>
          <p:cNvGrpSpPr/>
          <p:nvPr/>
        </p:nvGrpSpPr>
        <p:grpSpPr>
          <a:xfrm>
            <a:off x="5949340" y="4492112"/>
            <a:ext cx="1620957" cy="2205018"/>
            <a:chOff x="5949340" y="4492112"/>
            <a:chExt cx="1620957" cy="220501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01EA5F-52C5-D364-1F48-7424A666C8F4}"/>
                </a:ext>
              </a:extLst>
            </p:cNvPr>
            <p:cNvSpPr txBox="1"/>
            <p:nvPr/>
          </p:nvSpPr>
          <p:spPr>
            <a:xfrm>
              <a:off x="5962559" y="449211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437424-FB87-B517-5733-971500A0B7CA}"/>
                </a:ext>
              </a:extLst>
            </p:cNvPr>
            <p:cNvSpPr txBox="1"/>
            <p:nvPr/>
          </p:nvSpPr>
          <p:spPr>
            <a:xfrm>
              <a:off x="5949340" y="6327798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memory 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DC5891B-21E0-3956-FC04-4A4BCC950AB4}"/>
              </a:ext>
            </a:extLst>
          </p:cNvPr>
          <p:cNvGrpSpPr/>
          <p:nvPr/>
        </p:nvGrpSpPr>
        <p:grpSpPr>
          <a:xfrm>
            <a:off x="202779" y="1412068"/>
            <a:ext cx="1371916" cy="4953216"/>
            <a:chOff x="1107147" y="605900"/>
            <a:chExt cx="2526189" cy="602144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E6DE371-081E-BB22-5201-C5E11B6B0B7D}"/>
                </a:ext>
              </a:extLst>
            </p:cNvPr>
            <p:cNvGrpSpPr/>
            <p:nvPr/>
          </p:nvGrpSpPr>
          <p:grpSpPr>
            <a:xfrm>
              <a:off x="1107147" y="605900"/>
              <a:ext cx="2526189" cy="6021446"/>
              <a:chOff x="6583680" y="1280160"/>
              <a:chExt cx="2377440" cy="5257800"/>
            </a:xfrm>
          </p:grpSpPr>
          <p:sp>
            <p:nvSpPr>
              <p:cNvPr id="38" name="Rectangle 7">
                <a:extLst>
                  <a:ext uri="{FF2B5EF4-FFF2-40B4-BE49-F238E27FC236}">
                    <a16:creationId xmlns:a16="http://schemas.microsoft.com/office/drawing/2014/main" id="{B8546FEB-C0B6-12B9-51E2-08A2973FF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6583680" y="1325880"/>
                <a:ext cx="2377440" cy="52120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Ctr="1"/>
              <a:lstStyle/>
              <a:p>
                <a:pPr algn="ctr">
                  <a:lnSpc>
                    <a:spcPct val="100000"/>
                  </a:lnSpc>
                </a:pPr>
                <a:endParaRPr lang="en-US" sz="1100" b="0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A6E9679-8BF2-2A09-072D-9D16BFDF597E}"/>
                  </a:ext>
                </a:extLst>
              </p:cNvPr>
              <p:cNvSpPr/>
              <p:nvPr/>
            </p:nvSpPr>
            <p:spPr bwMode="auto">
              <a:xfrm>
                <a:off x="6583680" y="1280160"/>
                <a:ext cx="2377440" cy="457200"/>
              </a:xfrm>
              <a:prstGeom prst="rect">
                <a:avLst/>
              </a:prstGeom>
              <a:solidFill>
                <a:srgbClr val="CC0066">
                  <a:alpha val="60000"/>
                </a:srgb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OS kernel [protected]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E818797-042B-4398-13C3-6896B4229FA1}"/>
                  </a:ext>
                </a:extLst>
              </p:cNvPr>
              <p:cNvSpPr/>
              <p:nvPr/>
            </p:nvSpPr>
            <p:spPr bwMode="auto">
              <a:xfrm>
                <a:off x="6583680" y="1737360"/>
                <a:ext cx="2377440" cy="457200"/>
              </a:xfrm>
              <a:prstGeom prst="rect">
                <a:avLst/>
              </a:prstGeom>
              <a:solidFill>
                <a:srgbClr val="FFCA86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Stack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F8B5BAE-28C0-E45A-ED7E-6F41DD815C3C}"/>
                  </a:ext>
                </a:extLst>
              </p:cNvPr>
              <p:cNvSpPr/>
              <p:nvPr/>
            </p:nvSpPr>
            <p:spPr bwMode="auto">
              <a:xfrm>
                <a:off x="6583680" y="4114800"/>
                <a:ext cx="2377440" cy="457200"/>
              </a:xfrm>
              <a:prstGeom prst="rect">
                <a:avLst/>
              </a:prstGeom>
              <a:solidFill>
                <a:srgbClr val="ED917F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Heap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F446630-EE90-2D53-CA38-5F081F4FDC43}"/>
                  </a:ext>
                </a:extLst>
              </p:cNvPr>
              <p:cNvSpPr/>
              <p:nvPr/>
            </p:nvSpPr>
            <p:spPr bwMode="auto">
              <a:xfrm>
                <a:off x="6583680" y="4572000"/>
                <a:ext cx="2377440" cy="548640"/>
              </a:xfrm>
              <a:prstGeom prst="rect">
                <a:avLst/>
              </a:prstGeom>
              <a:solidFill>
                <a:srgbClr val="C9DEAE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Static Data</a:t>
                </a:r>
                <a:r>
                  <a:rPr lang="en-US" sz="1100" i="1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 (+BSS)</a:t>
                </a:r>
                <a:endParaRPr lang="en-US" sz="1100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4465952-DD8B-48ED-1DA6-46AEF5D188C2}"/>
                  </a:ext>
                </a:extLst>
              </p:cNvPr>
              <p:cNvSpPr/>
              <p:nvPr/>
            </p:nvSpPr>
            <p:spPr bwMode="auto">
              <a:xfrm>
                <a:off x="6583680" y="3108960"/>
                <a:ext cx="2377440" cy="457200"/>
              </a:xfrm>
              <a:prstGeom prst="rect">
                <a:avLst/>
              </a:prstGeom>
              <a:solidFill>
                <a:srgbClr val="B7A57A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Shared Libraries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2D7FCBC-7A90-766B-842A-FC5D5DC36ED2}"/>
                  </a:ext>
                </a:extLst>
              </p:cNvPr>
              <p:cNvSpPr/>
              <p:nvPr/>
            </p:nvSpPr>
            <p:spPr bwMode="auto">
              <a:xfrm>
                <a:off x="6583680" y="5120640"/>
                <a:ext cx="2377440" cy="411480"/>
              </a:xfrm>
              <a:prstGeom prst="rect">
                <a:avLst/>
              </a:prstGeom>
              <a:solidFill>
                <a:srgbClr val="FFFFB2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Read Only Data</a:t>
                </a:r>
                <a:endParaRPr lang="en-US" sz="1100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5ED0AE4D-144F-0280-9384-47D018E9C24C}"/>
                  </a:ext>
                </a:extLst>
              </p:cNvPr>
              <p:cNvCxnSpPr/>
              <p:nvPr/>
            </p:nvCxnSpPr>
            <p:spPr bwMode="auto">
              <a:xfrm>
                <a:off x="7772400" y="2194560"/>
                <a:ext cx="0" cy="36576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6E24810-251F-0E94-7757-0D3B500FB7EA}"/>
                  </a:ext>
                </a:extLst>
              </p:cNvPr>
              <p:cNvCxnSpPr/>
              <p:nvPr/>
            </p:nvCxnSpPr>
            <p:spPr bwMode="auto">
              <a:xfrm>
                <a:off x="7772400" y="2743200"/>
                <a:ext cx="0" cy="36576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</p:spPr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3A6AAF17-E0DA-2351-DB30-5B0136154D88}"/>
                  </a:ext>
                </a:extLst>
              </p:cNvPr>
              <p:cNvCxnSpPr/>
              <p:nvPr/>
            </p:nvCxnSpPr>
            <p:spPr bwMode="auto">
              <a:xfrm>
                <a:off x="7772400" y="3749040"/>
                <a:ext cx="0" cy="36576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</p:spPr>
          </p:cxn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7F03A5C-97BB-D3D0-EC0A-3869DAD3D9F6}"/>
                </a:ext>
              </a:extLst>
            </p:cNvPr>
            <p:cNvSpPr/>
            <p:nvPr/>
          </p:nvSpPr>
          <p:spPr bwMode="auto">
            <a:xfrm>
              <a:off x="1107147" y="5440706"/>
              <a:ext cx="2526189" cy="10268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100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Text Segment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8D63629-58E1-56EA-DBDA-8ED95E6AFD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3580" y="46205"/>
            <a:ext cx="3172736" cy="315386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4F73E97-50BD-B58E-B324-7D46E19B3822}"/>
              </a:ext>
            </a:extLst>
          </p:cNvPr>
          <p:cNvGrpSpPr/>
          <p:nvPr/>
        </p:nvGrpSpPr>
        <p:grpSpPr>
          <a:xfrm>
            <a:off x="8014505" y="2157663"/>
            <a:ext cx="3583032" cy="1476480"/>
            <a:chOff x="8014505" y="2157663"/>
            <a:chExt cx="3583032" cy="14764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165A8C-F525-A09F-89E0-843EA9CA0849}"/>
                </a:ext>
              </a:extLst>
            </p:cNvPr>
            <p:cNvSpPr txBox="1"/>
            <p:nvPr/>
          </p:nvSpPr>
          <p:spPr>
            <a:xfrm>
              <a:off x="8014505" y="3264811"/>
              <a:ext cx="3583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contents inside the CPU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98262EC-EF6D-1A50-E903-69782169E18E}"/>
                </a:ext>
              </a:extLst>
            </p:cNvPr>
            <p:cNvCxnSpPr/>
            <p:nvPr/>
          </p:nvCxnSpPr>
          <p:spPr>
            <a:xfrm flipV="1">
              <a:off x="8662737" y="2157663"/>
              <a:ext cx="1243263" cy="1136577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A2469ECA-0B27-DF83-2CEB-37319704597E}"/>
              </a:ext>
            </a:extLst>
          </p:cNvPr>
          <p:cNvSpPr txBox="1"/>
          <p:nvPr/>
        </p:nvSpPr>
        <p:spPr>
          <a:xfrm>
            <a:off x="97559" y="9557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Main Memory</a:t>
            </a:r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A1612921-1EC4-E5CC-AE9A-7A01599EBFD1}"/>
              </a:ext>
            </a:extLst>
          </p:cNvPr>
          <p:cNvSpPr/>
          <p:nvPr/>
        </p:nvSpPr>
        <p:spPr>
          <a:xfrm>
            <a:off x="1680044" y="4431026"/>
            <a:ext cx="512153" cy="2003863"/>
          </a:xfrm>
          <a:prstGeom prst="leftBrace">
            <a:avLst>
              <a:gd name="adj1" fmla="val 8333"/>
              <a:gd name="adj2" fmla="val 75805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89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 uiExpand="1" build="p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20" grpId="0"/>
      <p:bldP spid="53" grpId="0"/>
      <p:bldP spid="5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64847</TotalTime>
  <Words>5920</Words>
  <Application>Microsoft Macintosh PowerPoint</Application>
  <PresentationFormat>Widescreen</PresentationFormat>
  <Paragraphs>1098</Paragraphs>
  <Slides>45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Arial Regular</vt:lpstr>
      <vt:lpstr>ArialMT</vt:lpstr>
      <vt:lpstr>Calibri</vt:lpstr>
      <vt:lpstr>Consolas</vt:lpstr>
      <vt:lpstr>Courier New</vt:lpstr>
      <vt:lpstr>Wingdings</vt:lpstr>
      <vt:lpstr>Theme1</vt:lpstr>
      <vt:lpstr>PowerPoint Presentation</vt:lpstr>
      <vt:lpstr>Arm Core Organization &amp; Floorplan Examples</vt:lpstr>
      <vt:lpstr>Memory Triangle: Hardware Cost/Performance/Capacity Tiers</vt:lpstr>
      <vt:lpstr>32-Bit Arm - Registers</vt:lpstr>
      <vt:lpstr>Assembly and Machine Code</vt:lpstr>
      <vt:lpstr>Anatomy of an Assembly instruction</vt:lpstr>
      <vt:lpstr>Meaning of an Instruction</vt:lpstr>
      <vt:lpstr>32-Bit Arm - Registers</vt:lpstr>
      <vt:lpstr>Program Execution: A Series of Instructions</vt:lpstr>
      <vt:lpstr>Program Execution: Looping in the Execution Flow</vt:lpstr>
      <vt:lpstr>How to Access Memory?</vt:lpstr>
      <vt:lpstr>32-Bit Arm is a Load/Store Architecture</vt:lpstr>
      <vt:lpstr>Using Registers as Pointers to Memory - Load</vt:lpstr>
      <vt:lpstr>Using Registers as Pointers to Memory - Store</vt:lpstr>
      <vt:lpstr>Arm Register Summary</vt:lpstr>
      <vt:lpstr>Using Aarch32 Registers</vt:lpstr>
      <vt:lpstr>PowerPoint Presentation</vt:lpstr>
      <vt:lpstr>CPU Operational Overview: Executing Machine Code</vt:lpstr>
      <vt:lpstr>AArch32 Instruction Categories</vt:lpstr>
      <vt:lpstr>First Look: Copying Values To Registers - MOV</vt:lpstr>
      <vt:lpstr>mov – Copies Register Content between registers</vt:lpstr>
      <vt:lpstr>First Look: Add/Sub Registers</vt:lpstr>
      <vt:lpstr>add/sub/rsb – Add or Subtract two integers</vt:lpstr>
      <vt:lpstr>Writing a Sequence of Add &amp; Subtract Instructions</vt:lpstr>
      <vt:lpstr>R (register) Type Data Processing: Machine Code</vt:lpstr>
      <vt:lpstr>I (immediate) Type Data Processing: Machine Code</vt:lpstr>
      <vt:lpstr>Overview: Line Layout in an Arm Assembly Source File - 1 </vt:lpstr>
      <vt:lpstr>Overview: Line Layout in an Arm Assembly Source File - 2 </vt:lpstr>
      <vt:lpstr>Labels in Arm Assembly</vt:lpstr>
      <vt:lpstr>Assembler Directives: Label Scope Control (Normal Labels only)</vt:lpstr>
      <vt:lpstr>Assembler Directives: .equ and .equiv</vt:lpstr>
      <vt:lpstr>Example: Assembler Directive and Instructions</vt:lpstr>
      <vt:lpstr>Unconditional Branching –   Forces Execution to Continue at a Specified Label (goto)</vt:lpstr>
      <vt:lpstr>Examples of of Unconditional Branching</vt:lpstr>
      <vt:lpstr>Anatomy of a Sample Branch:  Changing the Next Instruction to Execute</vt:lpstr>
      <vt:lpstr>cmp/cmm – Making Conditional Tests</vt:lpstr>
      <vt:lpstr>Quick Overview of the Condition Bits/Flags</vt:lpstr>
      <vt:lpstr>Program Flow: Keeping the same "Block Order" as C</vt:lpstr>
      <vt:lpstr>Conditional Branch: Changing the Next Instruction to Execute</vt:lpstr>
      <vt:lpstr>Examples: Guards (Conditional Tests) and their Inverse</vt:lpstr>
      <vt:lpstr>Conditional Branch: Changing the Next Instruction to Execute</vt:lpstr>
      <vt:lpstr>Program Flow:  Simple If statement, No Else</vt:lpstr>
      <vt:lpstr>Branch Guard "Adjustment" Table Preserving Block Order In Code</vt:lpstr>
      <vt:lpstr>When do you use a Signed or Unsigned Conditional Branch?</vt:lpstr>
      <vt:lpstr>Anatomy of a Conditional Branch: If statement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2865</cp:revision>
  <cp:lastPrinted>2022-11-21T23:10:47Z</cp:lastPrinted>
  <dcterms:created xsi:type="dcterms:W3CDTF">2018-10-05T16:35:28Z</dcterms:created>
  <dcterms:modified xsi:type="dcterms:W3CDTF">2022-11-21T23:11:03Z</dcterms:modified>
  <cp:category/>
</cp:coreProperties>
</file>